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68"/>
  </p:notesMasterIdLst>
  <p:sldIdLst>
    <p:sldId id="256" r:id="rId2"/>
    <p:sldId id="324" r:id="rId3"/>
    <p:sldId id="272" r:id="rId4"/>
    <p:sldId id="323" r:id="rId5"/>
    <p:sldId id="325" r:id="rId6"/>
    <p:sldId id="327" r:id="rId7"/>
    <p:sldId id="326" r:id="rId8"/>
    <p:sldId id="330" r:id="rId9"/>
    <p:sldId id="329" r:id="rId10"/>
    <p:sldId id="331" r:id="rId11"/>
    <p:sldId id="332" r:id="rId12"/>
    <p:sldId id="334" r:id="rId13"/>
    <p:sldId id="335" r:id="rId14"/>
    <p:sldId id="328" r:id="rId15"/>
    <p:sldId id="336" r:id="rId16"/>
    <p:sldId id="337" r:id="rId17"/>
    <p:sldId id="338" r:id="rId18"/>
    <p:sldId id="342" r:id="rId19"/>
    <p:sldId id="341" r:id="rId20"/>
    <p:sldId id="340" r:id="rId21"/>
    <p:sldId id="344" r:id="rId22"/>
    <p:sldId id="349" r:id="rId23"/>
    <p:sldId id="348" r:id="rId24"/>
    <p:sldId id="346" r:id="rId25"/>
    <p:sldId id="347" r:id="rId26"/>
    <p:sldId id="351" r:id="rId27"/>
    <p:sldId id="350" r:id="rId28"/>
    <p:sldId id="356" r:id="rId29"/>
    <p:sldId id="352" r:id="rId30"/>
    <p:sldId id="353" r:id="rId31"/>
    <p:sldId id="354" r:id="rId32"/>
    <p:sldId id="355" r:id="rId33"/>
    <p:sldId id="362" r:id="rId34"/>
    <p:sldId id="357" r:id="rId35"/>
    <p:sldId id="358" r:id="rId36"/>
    <p:sldId id="359" r:id="rId37"/>
    <p:sldId id="360" r:id="rId38"/>
    <p:sldId id="361" r:id="rId39"/>
    <p:sldId id="363" r:id="rId40"/>
    <p:sldId id="364" r:id="rId41"/>
    <p:sldId id="365" r:id="rId42"/>
    <p:sldId id="366" r:id="rId43"/>
    <p:sldId id="367" r:id="rId44"/>
    <p:sldId id="368" r:id="rId45"/>
    <p:sldId id="369" r:id="rId46"/>
    <p:sldId id="371" r:id="rId47"/>
    <p:sldId id="370" r:id="rId48"/>
    <p:sldId id="372" r:id="rId49"/>
    <p:sldId id="374" r:id="rId50"/>
    <p:sldId id="373" r:id="rId51"/>
    <p:sldId id="375" r:id="rId52"/>
    <p:sldId id="376" r:id="rId53"/>
    <p:sldId id="377" r:id="rId54"/>
    <p:sldId id="312" r:id="rId55"/>
    <p:sldId id="313" r:id="rId56"/>
    <p:sldId id="316" r:id="rId57"/>
    <p:sldId id="318" r:id="rId58"/>
    <p:sldId id="320" r:id="rId59"/>
    <p:sldId id="322" r:id="rId60"/>
    <p:sldId id="264" r:id="rId61"/>
    <p:sldId id="270" r:id="rId62"/>
    <p:sldId id="345" r:id="rId63"/>
    <p:sldId id="296" r:id="rId64"/>
    <p:sldId id="271" r:id="rId65"/>
    <p:sldId id="273" r:id="rId66"/>
    <p:sldId id="314" r:id="rId6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94"/>
    <p:restoredTop sz="71176"/>
  </p:normalViewPr>
  <p:slideViewPr>
    <p:cSldViewPr snapToGrid="0" snapToObjects="1">
      <p:cViewPr varScale="1">
        <p:scale>
          <a:sx n="104" d="100"/>
          <a:sy n="104" d="100"/>
        </p:scale>
        <p:origin x="109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_rels/data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svg"/><Relationship Id="rId1" Type="http://schemas.openxmlformats.org/officeDocument/2006/relationships/image" Target="../media/image41.png"/><Relationship Id="rId6" Type="http://schemas.openxmlformats.org/officeDocument/2006/relationships/image" Target="../media/image46.svg"/><Relationship Id="rId5" Type="http://schemas.openxmlformats.org/officeDocument/2006/relationships/image" Target="../media/image45.png"/><Relationship Id="rId4" Type="http://schemas.openxmlformats.org/officeDocument/2006/relationships/image" Target="../media/image44.svg"/></Relationships>
</file>

<file path=ppt/diagrams/_rels/data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svg"/><Relationship Id="rId1" Type="http://schemas.openxmlformats.org/officeDocument/2006/relationships/image" Target="../media/image41.png"/><Relationship Id="rId6" Type="http://schemas.openxmlformats.org/officeDocument/2006/relationships/image" Target="../media/image46.svg"/><Relationship Id="rId5" Type="http://schemas.openxmlformats.org/officeDocument/2006/relationships/image" Target="../media/image45.png"/><Relationship Id="rId4" Type="http://schemas.openxmlformats.org/officeDocument/2006/relationships/image" Target="../media/image44.svg"/></Relationships>
</file>

<file path=ppt/diagrams/_rels/drawing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svg"/><Relationship Id="rId1" Type="http://schemas.openxmlformats.org/officeDocument/2006/relationships/image" Target="../media/image41.png"/><Relationship Id="rId6" Type="http://schemas.openxmlformats.org/officeDocument/2006/relationships/image" Target="../media/image46.svg"/><Relationship Id="rId5" Type="http://schemas.openxmlformats.org/officeDocument/2006/relationships/image" Target="../media/image45.png"/><Relationship Id="rId4" Type="http://schemas.openxmlformats.org/officeDocument/2006/relationships/image" Target="../media/image44.svg"/></Relationships>
</file>

<file path=ppt/diagrams/_rels/drawing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svg"/><Relationship Id="rId1" Type="http://schemas.openxmlformats.org/officeDocument/2006/relationships/image" Target="../media/image41.png"/><Relationship Id="rId6" Type="http://schemas.openxmlformats.org/officeDocument/2006/relationships/image" Target="../media/image46.svg"/><Relationship Id="rId5" Type="http://schemas.openxmlformats.org/officeDocument/2006/relationships/image" Target="../media/image45.png"/><Relationship Id="rId4" Type="http://schemas.openxmlformats.org/officeDocument/2006/relationships/image" Target="../media/image44.sv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DE8BAA-6566-41E2-B8D3-8374DABB5036}" type="doc">
      <dgm:prSet loTypeId="urn:microsoft.com/office/officeart/2005/8/layout/list1" loCatId="list" qsTypeId="urn:microsoft.com/office/officeart/2005/8/quickstyle/simple2" qsCatId="simple" csTypeId="urn:microsoft.com/office/officeart/2005/8/colors/accent0_3" csCatId="mainScheme"/>
      <dgm:spPr/>
      <dgm:t>
        <a:bodyPr/>
        <a:lstStyle/>
        <a:p>
          <a:endParaRPr lang="en-US"/>
        </a:p>
      </dgm:t>
    </dgm:pt>
    <dgm:pt modelId="{29A04836-C298-4A20-81F5-066E89BBAA07}">
      <dgm:prSet/>
      <dgm:spPr/>
      <dgm:t>
        <a:bodyPr/>
        <a:lstStyle/>
        <a:p>
          <a:r>
            <a:rPr lang="en-US" b="1"/>
            <a:t>News sources</a:t>
          </a:r>
          <a:endParaRPr lang="en-US"/>
        </a:p>
      </dgm:t>
    </dgm:pt>
    <dgm:pt modelId="{48DF2A62-DBDA-4D04-9FB9-5F0D37A74D65}" type="parTrans" cxnId="{64795258-A957-4350-8ADE-900A28686E6C}">
      <dgm:prSet/>
      <dgm:spPr/>
      <dgm:t>
        <a:bodyPr/>
        <a:lstStyle/>
        <a:p>
          <a:endParaRPr lang="en-US"/>
        </a:p>
      </dgm:t>
    </dgm:pt>
    <dgm:pt modelId="{42E03733-BD30-4CCA-8434-35DAAE1125B1}" type="sibTrans" cxnId="{64795258-A957-4350-8ADE-900A28686E6C}">
      <dgm:prSet/>
      <dgm:spPr/>
      <dgm:t>
        <a:bodyPr/>
        <a:lstStyle/>
        <a:p>
          <a:endParaRPr lang="en-US"/>
        </a:p>
      </dgm:t>
    </dgm:pt>
    <dgm:pt modelId="{91BE5E20-8FF2-4145-BFBA-4CBA7D5FCF1B}">
      <dgm:prSet/>
      <dgm:spPr/>
      <dgm:t>
        <a:bodyPr/>
        <a:lstStyle/>
        <a:p>
          <a:r>
            <a:rPr lang="en-US" b="1"/>
            <a:t>Conceptual Model</a:t>
          </a:r>
          <a:endParaRPr lang="en-US"/>
        </a:p>
      </dgm:t>
    </dgm:pt>
    <dgm:pt modelId="{899FF276-3396-4539-9444-F643DB231CAF}" type="parTrans" cxnId="{6B06311A-1E7D-411A-9F9A-0B883C8838B5}">
      <dgm:prSet/>
      <dgm:spPr/>
      <dgm:t>
        <a:bodyPr/>
        <a:lstStyle/>
        <a:p>
          <a:endParaRPr lang="en-US"/>
        </a:p>
      </dgm:t>
    </dgm:pt>
    <dgm:pt modelId="{208A823E-041F-4165-BA6D-5534221ED932}" type="sibTrans" cxnId="{6B06311A-1E7D-411A-9F9A-0B883C8838B5}">
      <dgm:prSet/>
      <dgm:spPr/>
      <dgm:t>
        <a:bodyPr/>
        <a:lstStyle/>
        <a:p>
          <a:endParaRPr lang="en-US"/>
        </a:p>
      </dgm:t>
    </dgm:pt>
    <dgm:pt modelId="{31A74896-CAAE-42F3-AB80-CEC457E85984}">
      <dgm:prSet/>
      <dgm:spPr/>
      <dgm:t>
        <a:bodyPr/>
        <a:lstStyle/>
        <a:p>
          <a:r>
            <a:rPr lang="en-US" b="1"/>
            <a:t>Nvidia NLP workshop</a:t>
          </a:r>
          <a:endParaRPr lang="en-US"/>
        </a:p>
      </dgm:t>
    </dgm:pt>
    <dgm:pt modelId="{3D410556-3298-4538-B680-68C105FF238E}" type="parTrans" cxnId="{F3A2FA47-4EC6-49C8-8CAC-C7C7843D6E6A}">
      <dgm:prSet/>
      <dgm:spPr/>
      <dgm:t>
        <a:bodyPr/>
        <a:lstStyle/>
        <a:p>
          <a:endParaRPr lang="en-US"/>
        </a:p>
      </dgm:t>
    </dgm:pt>
    <dgm:pt modelId="{5C7AB80A-8834-410E-B9AC-C13A36617D50}" type="sibTrans" cxnId="{F3A2FA47-4EC6-49C8-8CAC-C7C7843D6E6A}">
      <dgm:prSet/>
      <dgm:spPr/>
      <dgm:t>
        <a:bodyPr/>
        <a:lstStyle/>
        <a:p>
          <a:endParaRPr lang="en-US"/>
        </a:p>
      </dgm:t>
    </dgm:pt>
    <dgm:pt modelId="{17B2A1F3-23DA-094C-B7F6-39879F4A8AE0}" type="pres">
      <dgm:prSet presAssocID="{4CDE8BAA-6566-41E2-B8D3-8374DABB5036}" presName="linear" presStyleCnt="0">
        <dgm:presLayoutVars>
          <dgm:dir/>
          <dgm:animLvl val="lvl"/>
          <dgm:resizeHandles val="exact"/>
        </dgm:presLayoutVars>
      </dgm:prSet>
      <dgm:spPr/>
    </dgm:pt>
    <dgm:pt modelId="{E86B8F57-FE78-0548-B7E1-0034480149C7}" type="pres">
      <dgm:prSet presAssocID="{29A04836-C298-4A20-81F5-066E89BBAA07}" presName="parentLin" presStyleCnt="0"/>
      <dgm:spPr/>
    </dgm:pt>
    <dgm:pt modelId="{3C9CA60F-091F-6B44-9B01-68EDD5CA0E07}" type="pres">
      <dgm:prSet presAssocID="{29A04836-C298-4A20-81F5-066E89BBAA07}" presName="parentLeftMargin" presStyleLbl="node1" presStyleIdx="0" presStyleCnt="3"/>
      <dgm:spPr/>
    </dgm:pt>
    <dgm:pt modelId="{D79BB7D9-112C-A44F-932A-ADE77E47AD79}" type="pres">
      <dgm:prSet presAssocID="{29A04836-C298-4A20-81F5-066E89BBAA07}" presName="parentText" presStyleLbl="node1" presStyleIdx="0" presStyleCnt="3">
        <dgm:presLayoutVars>
          <dgm:chMax val="0"/>
          <dgm:bulletEnabled val="1"/>
        </dgm:presLayoutVars>
      </dgm:prSet>
      <dgm:spPr/>
    </dgm:pt>
    <dgm:pt modelId="{1E833309-3A33-C047-A6ED-3E6C85C28F17}" type="pres">
      <dgm:prSet presAssocID="{29A04836-C298-4A20-81F5-066E89BBAA07}" presName="negativeSpace" presStyleCnt="0"/>
      <dgm:spPr/>
    </dgm:pt>
    <dgm:pt modelId="{048D5F97-7B82-C749-9EC7-2DF172ABC355}" type="pres">
      <dgm:prSet presAssocID="{29A04836-C298-4A20-81F5-066E89BBAA07}" presName="childText" presStyleLbl="conFgAcc1" presStyleIdx="0" presStyleCnt="3">
        <dgm:presLayoutVars>
          <dgm:bulletEnabled val="1"/>
        </dgm:presLayoutVars>
      </dgm:prSet>
      <dgm:spPr/>
    </dgm:pt>
    <dgm:pt modelId="{B05A2807-C5D9-E545-A23E-6C7FF2074E9A}" type="pres">
      <dgm:prSet presAssocID="{42E03733-BD30-4CCA-8434-35DAAE1125B1}" presName="spaceBetweenRectangles" presStyleCnt="0"/>
      <dgm:spPr/>
    </dgm:pt>
    <dgm:pt modelId="{5777D2F4-4757-C043-B941-E65AA214C270}" type="pres">
      <dgm:prSet presAssocID="{91BE5E20-8FF2-4145-BFBA-4CBA7D5FCF1B}" presName="parentLin" presStyleCnt="0"/>
      <dgm:spPr/>
    </dgm:pt>
    <dgm:pt modelId="{6452D806-48C6-B246-A8D3-CA852A7326F3}" type="pres">
      <dgm:prSet presAssocID="{91BE5E20-8FF2-4145-BFBA-4CBA7D5FCF1B}" presName="parentLeftMargin" presStyleLbl="node1" presStyleIdx="0" presStyleCnt="3"/>
      <dgm:spPr/>
    </dgm:pt>
    <dgm:pt modelId="{8A5F2D89-7AB4-5940-AD29-52AE1A47C83B}" type="pres">
      <dgm:prSet presAssocID="{91BE5E20-8FF2-4145-BFBA-4CBA7D5FCF1B}" presName="parentText" presStyleLbl="node1" presStyleIdx="1" presStyleCnt="3">
        <dgm:presLayoutVars>
          <dgm:chMax val="0"/>
          <dgm:bulletEnabled val="1"/>
        </dgm:presLayoutVars>
      </dgm:prSet>
      <dgm:spPr/>
    </dgm:pt>
    <dgm:pt modelId="{64F30290-B2AF-114F-9A4E-82D105E2D496}" type="pres">
      <dgm:prSet presAssocID="{91BE5E20-8FF2-4145-BFBA-4CBA7D5FCF1B}" presName="negativeSpace" presStyleCnt="0"/>
      <dgm:spPr/>
    </dgm:pt>
    <dgm:pt modelId="{ED9D9A39-5BBD-D844-BD97-C0CA423823DE}" type="pres">
      <dgm:prSet presAssocID="{91BE5E20-8FF2-4145-BFBA-4CBA7D5FCF1B}" presName="childText" presStyleLbl="conFgAcc1" presStyleIdx="1" presStyleCnt="3">
        <dgm:presLayoutVars>
          <dgm:bulletEnabled val="1"/>
        </dgm:presLayoutVars>
      </dgm:prSet>
      <dgm:spPr/>
    </dgm:pt>
    <dgm:pt modelId="{9C95A794-A0B3-8842-94F9-27997ED146B0}" type="pres">
      <dgm:prSet presAssocID="{208A823E-041F-4165-BA6D-5534221ED932}" presName="spaceBetweenRectangles" presStyleCnt="0"/>
      <dgm:spPr/>
    </dgm:pt>
    <dgm:pt modelId="{C1301CFC-6F80-5A4E-A7FC-02B16208E346}" type="pres">
      <dgm:prSet presAssocID="{31A74896-CAAE-42F3-AB80-CEC457E85984}" presName="parentLin" presStyleCnt="0"/>
      <dgm:spPr/>
    </dgm:pt>
    <dgm:pt modelId="{AA378C28-0205-E242-A37C-2591B846D98B}" type="pres">
      <dgm:prSet presAssocID="{31A74896-CAAE-42F3-AB80-CEC457E85984}" presName="parentLeftMargin" presStyleLbl="node1" presStyleIdx="1" presStyleCnt="3"/>
      <dgm:spPr/>
    </dgm:pt>
    <dgm:pt modelId="{391563A0-E95C-CB4D-813A-37CD2B700B48}" type="pres">
      <dgm:prSet presAssocID="{31A74896-CAAE-42F3-AB80-CEC457E85984}" presName="parentText" presStyleLbl="node1" presStyleIdx="2" presStyleCnt="3">
        <dgm:presLayoutVars>
          <dgm:chMax val="0"/>
          <dgm:bulletEnabled val="1"/>
        </dgm:presLayoutVars>
      </dgm:prSet>
      <dgm:spPr/>
    </dgm:pt>
    <dgm:pt modelId="{913D9CFA-97DE-574F-8831-770F159D5FE4}" type="pres">
      <dgm:prSet presAssocID="{31A74896-CAAE-42F3-AB80-CEC457E85984}" presName="negativeSpace" presStyleCnt="0"/>
      <dgm:spPr/>
    </dgm:pt>
    <dgm:pt modelId="{4025681D-F0CC-0A45-9CD2-9656F092D008}" type="pres">
      <dgm:prSet presAssocID="{31A74896-CAAE-42F3-AB80-CEC457E85984}" presName="childText" presStyleLbl="conFgAcc1" presStyleIdx="2" presStyleCnt="3">
        <dgm:presLayoutVars>
          <dgm:bulletEnabled val="1"/>
        </dgm:presLayoutVars>
      </dgm:prSet>
      <dgm:spPr/>
    </dgm:pt>
  </dgm:ptLst>
  <dgm:cxnLst>
    <dgm:cxn modelId="{F04D3B03-5209-374F-AB6A-ECA22B8D417C}" type="presOf" srcId="{29A04836-C298-4A20-81F5-066E89BBAA07}" destId="{D79BB7D9-112C-A44F-932A-ADE77E47AD79}" srcOrd="1" destOrd="0" presId="urn:microsoft.com/office/officeart/2005/8/layout/list1"/>
    <dgm:cxn modelId="{99F28004-9FFC-B24E-9501-EF74657511F7}" type="presOf" srcId="{4CDE8BAA-6566-41E2-B8D3-8374DABB5036}" destId="{17B2A1F3-23DA-094C-B7F6-39879F4A8AE0}" srcOrd="0" destOrd="0" presId="urn:microsoft.com/office/officeart/2005/8/layout/list1"/>
    <dgm:cxn modelId="{6B06311A-1E7D-411A-9F9A-0B883C8838B5}" srcId="{4CDE8BAA-6566-41E2-B8D3-8374DABB5036}" destId="{91BE5E20-8FF2-4145-BFBA-4CBA7D5FCF1B}" srcOrd="1" destOrd="0" parTransId="{899FF276-3396-4539-9444-F643DB231CAF}" sibTransId="{208A823E-041F-4165-BA6D-5534221ED932}"/>
    <dgm:cxn modelId="{39E64022-A7B8-8D4D-9D88-5BF06724ECC0}" type="presOf" srcId="{91BE5E20-8FF2-4145-BFBA-4CBA7D5FCF1B}" destId="{8A5F2D89-7AB4-5940-AD29-52AE1A47C83B}" srcOrd="1" destOrd="0" presId="urn:microsoft.com/office/officeart/2005/8/layout/list1"/>
    <dgm:cxn modelId="{37492C26-CECD-EB43-9F52-353B25E175A1}" type="presOf" srcId="{31A74896-CAAE-42F3-AB80-CEC457E85984}" destId="{AA378C28-0205-E242-A37C-2591B846D98B}" srcOrd="0" destOrd="0" presId="urn:microsoft.com/office/officeart/2005/8/layout/list1"/>
    <dgm:cxn modelId="{8EBC0537-4ACB-3D49-B025-D66484BAC3CD}" type="presOf" srcId="{31A74896-CAAE-42F3-AB80-CEC457E85984}" destId="{391563A0-E95C-CB4D-813A-37CD2B700B48}" srcOrd="1" destOrd="0" presId="urn:microsoft.com/office/officeart/2005/8/layout/list1"/>
    <dgm:cxn modelId="{F3A2FA47-4EC6-49C8-8CAC-C7C7843D6E6A}" srcId="{4CDE8BAA-6566-41E2-B8D3-8374DABB5036}" destId="{31A74896-CAAE-42F3-AB80-CEC457E85984}" srcOrd="2" destOrd="0" parTransId="{3D410556-3298-4538-B680-68C105FF238E}" sibTransId="{5C7AB80A-8834-410E-B9AC-C13A36617D50}"/>
    <dgm:cxn modelId="{64795258-A957-4350-8ADE-900A28686E6C}" srcId="{4CDE8BAA-6566-41E2-B8D3-8374DABB5036}" destId="{29A04836-C298-4A20-81F5-066E89BBAA07}" srcOrd="0" destOrd="0" parTransId="{48DF2A62-DBDA-4D04-9FB9-5F0D37A74D65}" sibTransId="{42E03733-BD30-4CCA-8434-35DAAE1125B1}"/>
    <dgm:cxn modelId="{0A66DF9E-D998-E64F-A7EA-FF44F3FC7DA4}" type="presOf" srcId="{29A04836-C298-4A20-81F5-066E89BBAA07}" destId="{3C9CA60F-091F-6B44-9B01-68EDD5CA0E07}" srcOrd="0" destOrd="0" presId="urn:microsoft.com/office/officeart/2005/8/layout/list1"/>
    <dgm:cxn modelId="{171728D6-F1C0-5F45-A42B-4D8EA92160C3}" type="presOf" srcId="{91BE5E20-8FF2-4145-BFBA-4CBA7D5FCF1B}" destId="{6452D806-48C6-B246-A8D3-CA852A7326F3}" srcOrd="0" destOrd="0" presId="urn:microsoft.com/office/officeart/2005/8/layout/list1"/>
    <dgm:cxn modelId="{B5179870-EC7C-4D41-A1B6-AD27084BFA56}" type="presParOf" srcId="{17B2A1F3-23DA-094C-B7F6-39879F4A8AE0}" destId="{E86B8F57-FE78-0548-B7E1-0034480149C7}" srcOrd="0" destOrd="0" presId="urn:microsoft.com/office/officeart/2005/8/layout/list1"/>
    <dgm:cxn modelId="{6A5DEDF8-961D-0143-AB2B-325A22F24FEC}" type="presParOf" srcId="{E86B8F57-FE78-0548-B7E1-0034480149C7}" destId="{3C9CA60F-091F-6B44-9B01-68EDD5CA0E07}" srcOrd="0" destOrd="0" presId="urn:microsoft.com/office/officeart/2005/8/layout/list1"/>
    <dgm:cxn modelId="{03DB8C08-5EA6-D243-99A1-593C03AA570D}" type="presParOf" srcId="{E86B8F57-FE78-0548-B7E1-0034480149C7}" destId="{D79BB7D9-112C-A44F-932A-ADE77E47AD79}" srcOrd="1" destOrd="0" presId="urn:microsoft.com/office/officeart/2005/8/layout/list1"/>
    <dgm:cxn modelId="{BDB9D638-42A8-A049-89C7-394E108650DE}" type="presParOf" srcId="{17B2A1F3-23DA-094C-B7F6-39879F4A8AE0}" destId="{1E833309-3A33-C047-A6ED-3E6C85C28F17}" srcOrd="1" destOrd="0" presId="urn:microsoft.com/office/officeart/2005/8/layout/list1"/>
    <dgm:cxn modelId="{EEDAE170-0852-A245-BDBE-92DB2E8BA99B}" type="presParOf" srcId="{17B2A1F3-23DA-094C-B7F6-39879F4A8AE0}" destId="{048D5F97-7B82-C749-9EC7-2DF172ABC355}" srcOrd="2" destOrd="0" presId="urn:microsoft.com/office/officeart/2005/8/layout/list1"/>
    <dgm:cxn modelId="{39A7C08A-1A56-0F4F-A67C-B71642F59F0A}" type="presParOf" srcId="{17B2A1F3-23DA-094C-B7F6-39879F4A8AE0}" destId="{B05A2807-C5D9-E545-A23E-6C7FF2074E9A}" srcOrd="3" destOrd="0" presId="urn:microsoft.com/office/officeart/2005/8/layout/list1"/>
    <dgm:cxn modelId="{ACF806C2-9385-5C48-9AD8-CD787624E237}" type="presParOf" srcId="{17B2A1F3-23DA-094C-B7F6-39879F4A8AE0}" destId="{5777D2F4-4757-C043-B941-E65AA214C270}" srcOrd="4" destOrd="0" presId="urn:microsoft.com/office/officeart/2005/8/layout/list1"/>
    <dgm:cxn modelId="{9CBB4205-1C4C-3441-BA06-B56E8325A019}" type="presParOf" srcId="{5777D2F4-4757-C043-B941-E65AA214C270}" destId="{6452D806-48C6-B246-A8D3-CA852A7326F3}" srcOrd="0" destOrd="0" presId="urn:microsoft.com/office/officeart/2005/8/layout/list1"/>
    <dgm:cxn modelId="{F5D025D6-E2C1-6B44-82F9-4E281D11FD92}" type="presParOf" srcId="{5777D2F4-4757-C043-B941-E65AA214C270}" destId="{8A5F2D89-7AB4-5940-AD29-52AE1A47C83B}" srcOrd="1" destOrd="0" presId="urn:microsoft.com/office/officeart/2005/8/layout/list1"/>
    <dgm:cxn modelId="{C98242B1-32A2-1C42-B562-F3307F7C596A}" type="presParOf" srcId="{17B2A1F3-23DA-094C-B7F6-39879F4A8AE0}" destId="{64F30290-B2AF-114F-9A4E-82D105E2D496}" srcOrd="5" destOrd="0" presId="urn:microsoft.com/office/officeart/2005/8/layout/list1"/>
    <dgm:cxn modelId="{81768130-B927-0B4A-9D78-04D77698883E}" type="presParOf" srcId="{17B2A1F3-23DA-094C-B7F6-39879F4A8AE0}" destId="{ED9D9A39-5BBD-D844-BD97-C0CA423823DE}" srcOrd="6" destOrd="0" presId="urn:microsoft.com/office/officeart/2005/8/layout/list1"/>
    <dgm:cxn modelId="{A636E907-453D-F847-8CAD-CB8745D5CB47}" type="presParOf" srcId="{17B2A1F3-23DA-094C-B7F6-39879F4A8AE0}" destId="{9C95A794-A0B3-8842-94F9-27997ED146B0}" srcOrd="7" destOrd="0" presId="urn:microsoft.com/office/officeart/2005/8/layout/list1"/>
    <dgm:cxn modelId="{B41F9E94-1BD1-314B-9BCA-F11994ED07DB}" type="presParOf" srcId="{17B2A1F3-23DA-094C-B7F6-39879F4A8AE0}" destId="{C1301CFC-6F80-5A4E-A7FC-02B16208E346}" srcOrd="8" destOrd="0" presId="urn:microsoft.com/office/officeart/2005/8/layout/list1"/>
    <dgm:cxn modelId="{C8B3F0EA-A968-0C43-BE39-5FFB6D6D4D16}" type="presParOf" srcId="{C1301CFC-6F80-5A4E-A7FC-02B16208E346}" destId="{AA378C28-0205-E242-A37C-2591B846D98B}" srcOrd="0" destOrd="0" presId="urn:microsoft.com/office/officeart/2005/8/layout/list1"/>
    <dgm:cxn modelId="{4BDB67FF-3B5C-DA4F-856B-38FA3A814483}" type="presParOf" srcId="{C1301CFC-6F80-5A4E-A7FC-02B16208E346}" destId="{391563A0-E95C-CB4D-813A-37CD2B700B48}" srcOrd="1" destOrd="0" presId="urn:microsoft.com/office/officeart/2005/8/layout/list1"/>
    <dgm:cxn modelId="{6498E58C-4D91-5A43-9B96-40665C16BD6E}" type="presParOf" srcId="{17B2A1F3-23DA-094C-B7F6-39879F4A8AE0}" destId="{913D9CFA-97DE-574F-8831-770F159D5FE4}" srcOrd="9" destOrd="0" presId="urn:microsoft.com/office/officeart/2005/8/layout/list1"/>
    <dgm:cxn modelId="{BCB49005-0B4F-F548-8F8A-3620535005B4}" type="presParOf" srcId="{17B2A1F3-23DA-094C-B7F6-39879F4A8AE0}" destId="{4025681D-F0CC-0A45-9CD2-9656F092D008}"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B31F06-AFA2-4A8C-A5FC-9CA573F33DE2}" type="doc">
      <dgm:prSet loTypeId="urn:microsoft.com/office/officeart/2005/8/layout/hList1" loCatId="list" qsTypeId="urn:microsoft.com/office/officeart/2005/8/quickstyle/simple4" qsCatId="simple" csTypeId="urn:microsoft.com/office/officeart/2005/8/colors/colorful4" csCatId="colorful" phldr="1"/>
      <dgm:spPr/>
      <dgm:t>
        <a:bodyPr/>
        <a:lstStyle/>
        <a:p>
          <a:endParaRPr lang="en-US"/>
        </a:p>
      </dgm:t>
    </dgm:pt>
    <dgm:pt modelId="{A681B842-FB70-4220-8BBA-F1D40F27740A}">
      <dgm:prSet/>
      <dgm:spPr/>
      <dgm:t>
        <a:bodyPr/>
        <a:lstStyle/>
        <a:p>
          <a:r>
            <a:rPr lang="en-US" dirty="0"/>
            <a:t>A) Research: Temporal Convolutional Network </a:t>
          </a:r>
        </a:p>
      </dgm:t>
    </dgm:pt>
    <dgm:pt modelId="{BA404BCC-7304-45E8-8743-4224CA8ADF8F}" type="parTrans" cxnId="{C5FF52B5-ECCC-4E24-948F-F941B1D1AF8D}">
      <dgm:prSet/>
      <dgm:spPr/>
      <dgm:t>
        <a:bodyPr/>
        <a:lstStyle/>
        <a:p>
          <a:endParaRPr lang="en-US"/>
        </a:p>
      </dgm:t>
    </dgm:pt>
    <dgm:pt modelId="{B83A92CB-C727-4AD2-A7C0-7BC9670A8572}" type="sibTrans" cxnId="{C5FF52B5-ECCC-4E24-948F-F941B1D1AF8D}">
      <dgm:prSet/>
      <dgm:spPr/>
      <dgm:t>
        <a:bodyPr/>
        <a:lstStyle/>
        <a:p>
          <a:endParaRPr lang="en-US"/>
        </a:p>
      </dgm:t>
    </dgm:pt>
    <dgm:pt modelId="{89A987F5-9162-4319-8366-92C76941ABCD}">
      <dgm:prSet/>
      <dgm:spPr/>
      <dgm:t>
        <a:bodyPr/>
        <a:lstStyle/>
        <a:p>
          <a:r>
            <a:rPr lang="en-US" dirty="0"/>
            <a:t>Dilated Convolutional Layers</a:t>
          </a:r>
        </a:p>
      </dgm:t>
    </dgm:pt>
    <dgm:pt modelId="{680B290C-17E1-4B21-9024-E6ED442DEC44}" type="parTrans" cxnId="{1E422BF9-D916-4019-8C34-B2E8CCD47CAC}">
      <dgm:prSet/>
      <dgm:spPr/>
      <dgm:t>
        <a:bodyPr/>
        <a:lstStyle/>
        <a:p>
          <a:endParaRPr lang="en-US"/>
        </a:p>
      </dgm:t>
    </dgm:pt>
    <dgm:pt modelId="{E6F076A2-C3EA-49EF-999D-6E9AA6CD530C}" type="sibTrans" cxnId="{1E422BF9-D916-4019-8C34-B2E8CCD47CAC}">
      <dgm:prSet/>
      <dgm:spPr/>
      <dgm:t>
        <a:bodyPr/>
        <a:lstStyle/>
        <a:p>
          <a:endParaRPr lang="en-US"/>
        </a:p>
      </dgm:t>
    </dgm:pt>
    <dgm:pt modelId="{4AE1CAA7-F064-409C-A4F3-5085ED8785C7}">
      <dgm:prSet/>
      <dgm:spPr/>
      <dgm:t>
        <a:bodyPr/>
        <a:lstStyle/>
        <a:p>
          <a:r>
            <a:rPr lang="en-US" dirty="0"/>
            <a:t>Encoder/Decoder</a:t>
          </a:r>
        </a:p>
      </dgm:t>
    </dgm:pt>
    <dgm:pt modelId="{58344C5D-8909-4FD6-B219-844C89A1CE72}" type="parTrans" cxnId="{BF8A3B48-62DB-4148-B75D-347C5B1214AF}">
      <dgm:prSet/>
      <dgm:spPr/>
      <dgm:t>
        <a:bodyPr/>
        <a:lstStyle/>
        <a:p>
          <a:endParaRPr lang="en-US"/>
        </a:p>
      </dgm:t>
    </dgm:pt>
    <dgm:pt modelId="{3A5D1931-EE45-4713-95EA-CDCEE0FC5556}" type="sibTrans" cxnId="{BF8A3B48-62DB-4148-B75D-347C5B1214AF}">
      <dgm:prSet/>
      <dgm:spPr/>
      <dgm:t>
        <a:bodyPr/>
        <a:lstStyle/>
        <a:p>
          <a:endParaRPr lang="en-US"/>
        </a:p>
      </dgm:t>
    </dgm:pt>
    <dgm:pt modelId="{A8F967AE-D58E-4303-A291-32E43236DECE}">
      <dgm:prSet/>
      <dgm:spPr/>
      <dgm:t>
        <a:bodyPr/>
        <a:lstStyle/>
        <a:p>
          <a:r>
            <a:rPr lang="en-US" dirty="0"/>
            <a:t>B) Research: Genetic Algorithms</a:t>
          </a:r>
        </a:p>
      </dgm:t>
    </dgm:pt>
    <dgm:pt modelId="{85E97655-65C3-46D3-8346-A4DDF4B8B9D0}" type="parTrans" cxnId="{7B64DC07-BDF6-44A9-A1AE-03D901E5C3BB}">
      <dgm:prSet/>
      <dgm:spPr/>
      <dgm:t>
        <a:bodyPr/>
        <a:lstStyle/>
        <a:p>
          <a:endParaRPr lang="en-US"/>
        </a:p>
      </dgm:t>
    </dgm:pt>
    <dgm:pt modelId="{1E05EA17-ADF4-47D5-9923-F00412CEFFFA}" type="sibTrans" cxnId="{7B64DC07-BDF6-44A9-A1AE-03D901E5C3BB}">
      <dgm:prSet/>
      <dgm:spPr/>
      <dgm:t>
        <a:bodyPr/>
        <a:lstStyle/>
        <a:p>
          <a:endParaRPr lang="en-US"/>
        </a:p>
      </dgm:t>
    </dgm:pt>
    <dgm:pt modelId="{BF376855-7064-4A88-9DC0-039E4C3F9032}">
      <dgm:prSet/>
      <dgm:spPr/>
      <dgm:t>
        <a:bodyPr/>
        <a:lstStyle/>
        <a:p>
          <a:r>
            <a:rPr lang="en-US" dirty="0"/>
            <a:t>Apply to layers and hyper parameters </a:t>
          </a:r>
        </a:p>
      </dgm:t>
    </dgm:pt>
    <dgm:pt modelId="{D2CE653D-02DA-47C4-AE69-DB241F001E00}" type="parTrans" cxnId="{1A94DA2F-B500-4D44-9024-A147D788C6FB}">
      <dgm:prSet/>
      <dgm:spPr/>
      <dgm:t>
        <a:bodyPr/>
        <a:lstStyle/>
        <a:p>
          <a:endParaRPr lang="en-US"/>
        </a:p>
      </dgm:t>
    </dgm:pt>
    <dgm:pt modelId="{77F599EB-A107-49C5-AEFA-CFF7F4AA55E5}" type="sibTrans" cxnId="{1A94DA2F-B500-4D44-9024-A147D788C6FB}">
      <dgm:prSet/>
      <dgm:spPr/>
      <dgm:t>
        <a:bodyPr/>
        <a:lstStyle/>
        <a:p>
          <a:endParaRPr lang="en-US"/>
        </a:p>
      </dgm:t>
    </dgm:pt>
    <dgm:pt modelId="{AA4E6139-EFD7-4A0F-8C16-8E8CDFE92E3F}">
      <dgm:prSet/>
      <dgm:spPr/>
      <dgm:t>
        <a:bodyPr/>
        <a:lstStyle/>
        <a:p>
          <a:r>
            <a:rPr lang="en-US" dirty="0"/>
            <a:t>C) Applied: TCN – Performant Evolution – Supervised</a:t>
          </a:r>
        </a:p>
      </dgm:t>
    </dgm:pt>
    <dgm:pt modelId="{F69D6B02-EA2C-4BD3-B949-E2930D178EFC}" type="parTrans" cxnId="{E5F2B24D-6973-4D7F-B136-DD3D63D9E9A8}">
      <dgm:prSet/>
      <dgm:spPr/>
      <dgm:t>
        <a:bodyPr/>
        <a:lstStyle/>
        <a:p>
          <a:endParaRPr lang="en-US"/>
        </a:p>
      </dgm:t>
    </dgm:pt>
    <dgm:pt modelId="{410FAD95-CBD2-42F9-9F3C-8542DCA58D2D}" type="sibTrans" cxnId="{E5F2B24D-6973-4D7F-B136-DD3D63D9E9A8}">
      <dgm:prSet/>
      <dgm:spPr/>
      <dgm:t>
        <a:bodyPr/>
        <a:lstStyle/>
        <a:p>
          <a:endParaRPr lang="en-US"/>
        </a:p>
      </dgm:t>
    </dgm:pt>
    <dgm:pt modelId="{E442777B-109B-4E5F-A23C-B5CA4512ABF5}">
      <dgm:prSet/>
      <dgm:spPr/>
      <dgm:t>
        <a:bodyPr/>
        <a:lstStyle/>
        <a:p>
          <a:r>
            <a:rPr lang="en-US" dirty="0"/>
            <a:t>Apply TCN network design and genetic algorithm approach to time series problem</a:t>
          </a:r>
        </a:p>
      </dgm:t>
    </dgm:pt>
    <dgm:pt modelId="{FAD92203-88D5-4D1D-93BA-8C3540011E8C}" type="parTrans" cxnId="{10389607-4A5E-408A-B2D2-AA12F7A071A3}">
      <dgm:prSet/>
      <dgm:spPr/>
      <dgm:t>
        <a:bodyPr/>
        <a:lstStyle/>
        <a:p>
          <a:endParaRPr lang="en-US"/>
        </a:p>
      </dgm:t>
    </dgm:pt>
    <dgm:pt modelId="{0F771D55-005B-41BB-B363-36AFDDD4AADA}" type="sibTrans" cxnId="{10389607-4A5E-408A-B2D2-AA12F7A071A3}">
      <dgm:prSet/>
      <dgm:spPr/>
      <dgm:t>
        <a:bodyPr/>
        <a:lstStyle/>
        <a:p>
          <a:endParaRPr lang="en-US"/>
        </a:p>
      </dgm:t>
    </dgm:pt>
    <dgm:pt modelId="{DA7E2421-272F-4C47-9CF1-DA053B99AEFD}">
      <dgm:prSet/>
      <dgm:spPr/>
      <dgm:t>
        <a:bodyPr/>
        <a:lstStyle/>
        <a:p>
          <a:r>
            <a:rPr lang="en-US" dirty="0"/>
            <a:t>Goal: Best Network for Temporal prediction of time series information (e.g. market data)</a:t>
          </a:r>
        </a:p>
      </dgm:t>
    </dgm:pt>
    <dgm:pt modelId="{151C560C-8033-344C-866A-A7B1AD63C97F}" type="parTrans" cxnId="{30D6A65B-DB19-FE4D-B3E3-7D3F0905B832}">
      <dgm:prSet/>
      <dgm:spPr/>
      <dgm:t>
        <a:bodyPr/>
        <a:lstStyle/>
        <a:p>
          <a:endParaRPr lang="en-US"/>
        </a:p>
      </dgm:t>
    </dgm:pt>
    <dgm:pt modelId="{5FA22620-2EF5-AD40-91DD-3284B370B56A}" type="sibTrans" cxnId="{30D6A65B-DB19-FE4D-B3E3-7D3F0905B832}">
      <dgm:prSet/>
      <dgm:spPr/>
      <dgm:t>
        <a:bodyPr/>
        <a:lstStyle/>
        <a:p>
          <a:endParaRPr lang="en-US"/>
        </a:p>
      </dgm:t>
    </dgm:pt>
    <dgm:pt modelId="{DED13947-DE53-9146-8B55-99E7EE813BD8}">
      <dgm:prSet/>
      <dgm:spPr/>
      <dgm:t>
        <a:bodyPr/>
        <a:lstStyle/>
        <a:p>
          <a:r>
            <a:rPr lang="en-US" dirty="0"/>
            <a:t>Output experiments across more recent designs (encoder/decoder)</a:t>
          </a:r>
        </a:p>
      </dgm:t>
    </dgm:pt>
    <dgm:pt modelId="{D49EC7D4-7F11-7C44-B4A4-F5223225C76E}" type="parTrans" cxnId="{E7251922-DF9E-4142-98AC-C897D427A4EE}">
      <dgm:prSet/>
      <dgm:spPr/>
      <dgm:t>
        <a:bodyPr/>
        <a:lstStyle/>
        <a:p>
          <a:endParaRPr lang="en-US"/>
        </a:p>
      </dgm:t>
    </dgm:pt>
    <dgm:pt modelId="{CA4D5F33-0BE7-B444-BDEB-63D2AD71AEDB}" type="sibTrans" cxnId="{E7251922-DF9E-4142-98AC-C897D427A4EE}">
      <dgm:prSet/>
      <dgm:spPr/>
      <dgm:t>
        <a:bodyPr/>
        <a:lstStyle/>
        <a:p>
          <a:endParaRPr lang="en-US"/>
        </a:p>
      </dgm:t>
    </dgm:pt>
    <dgm:pt modelId="{7F020CE8-F0EF-7045-928A-C91F31CFCF1C}">
      <dgm:prSet/>
      <dgm:spPr/>
      <dgm:t>
        <a:bodyPr/>
        <a:lstStyle/>
        <a:p>
          <a:r>
            <a:rPr lang="en-US" dirty="0"/>
            <a:t>Goal: Determine best genetic algorithms that can be applied (parameter tuning, black-box, binary gene encoding, adaptive) and fitness functions to apply</a:t>
          </a:r>
        </a:p>
      </dgm:t>
    </dgm:pt>
    <dgm:pt modelId="{D75F7971-829E-8545-B69F-E45F971F71BB}" type="parTrans" cxnId="{C18B5AA0-F3A4-4D40-8251-B57F73A5C685}">
      <dgm:prSet/>
      <dgm:spPr/>
      <dgm:t>
        <a:bodyPr/>
        <a:lstStyle/>
        <a:p>
          <a:endParaRPr lang="en-US"/>
        </a:p>
      </dgm:t>
    </dgm:pt>
    <dgm:pt modelId="{66734B6F-7287-F542-B28E-9085E52F6D77}" type="sibTrans" cxnId="{C18B5AA0-F3A4-4D40-8251-B57F73A5C685}">
      <dgm:prSet/>
      <dgm:spPr/>
      <dgm:t>
        <a:bodyPr/>
        <a:lstStyle/>
        <a:p>
          <a:endParaRPr lang="en-US"/>
        </a:p>
      </dgm:t>
    </dgm:pt>
    <dgm:pt modelId="{3218EDBB-7B01-604D-9004-1CE135BC140D}">
      <dgm:prSet/>
      <dgm:spPr/>
      <dgm:t>
        <a:bodyPr/>
        <a:lstStyle/>
        <a:p>
          <a:r>
            <a:rPr lang="en-US" dirty="0"/>
            <a:t>Output experiments across different genetic algorithms </a:t>
          </a:r>
        </a:p>
      </dgm:t>
    </dgm:pt>
    <dgm:pt modelId="{EC442584-DBF8-4346-B4D8-988E7E24BF76}" type="parTrans" cxnId="{59A83ABF-EADB-7148-AD77-86E610D12924}">
      <dgm:prSet/>
      <dgm:spPr/>
      <dgm:t>
        <a:bodyPr/>
        <a:lstStyle/>
        <a:p>
          <a:endParaRPr lang="en-US"/>
        </a:p>
      </dgm:t>
    </dgm:pt>
    <dgm:pt modelId="{DFCFF04F-DE7E-4641-B25A-770FE95B92E8}" type="sibTrans" cxnId="{59A83ABF-EADB-7148-AD77-86E610D12924}">
      <dgm:prSet/>
      <dgm:spPr/>
      <dgm:t>
        <a:bodyPr/>
        <a:lstStyle/>
        <a:p>
          <a:endParaRPr lang="en-US"/>
        </a:p>
      </dgm:t>
    </dgm:pt>
    <dgm:pt modelId="{51E9CBF0-6198-1445-BEF1-D280383E3549}">
      <dgm:prSet/>
      <dgm:spPr/>
      <dgm:t>
        <a:bodyPr/>
        <a:lstStyle/>
        <a:p>
          <a:r>
            <a:rPr lang="en-US" dirty="0"/>
            <a:t>Goal: Compare backpropagation to evolutionary approach</a:t>
          </a:r>
        </a:p>
      </dgm:t>
    </dgm:pt>
    <dgm:pt modelId="{EF2FCA1E-E963-5B49-859A-7E2714F2C2C6}" type="parTrans" cxnId="{8E666C77-DA34-B449-ACF5-4191735018CE}">
      <dgm:prSet/>
      <dgm:spPr/>
      <dgm:t>
        <a:bodyPr/>
        <a:lstStyle/>
        <a:p>
          <a:endParaRPr lang="en-US"/>
        </a:p>
      </dgm:t>
    </dgm:pt>
    <dgm:pt modelId="{CC33A33C-83FB-2D4E-B24F-E0B16992A1A6}" type="sibTrans" cxnId="{8E666C77-DA34-B449-ACF5-4191735018CE}">
      <dgm:prSet/>
      <dgm:spPr/>
      <dgm:t>
        <a:bodyPr/>
        <a:lstStyle/>
        <a:p>
          <a:endParaRPr lang="en-US"/>
        </a:p>
      </dgm:t>
    </dgm:pt>
    <dgm:pt modelId="{9363BB9E-DACF-6946-9A7D-AE7FA4804B92}">
      <dgm:prSet/>
      <dgm:spPr/>
      <dgm:t>
        <a:bodyPr/>
        <a:lstStyle/>
        <a:p>
          <a:r>
            <a:rPr lang="en-US" dirty="0"/>
            <a:t>Output experiments across</a:t>
          </a:r>
        </a:p>
      </dgm:t>
    </dgm:pt>
    <dgm:pt modelId="{C4E32D88-80DF-F449-9B2A-C3E2D29C8F17}" type="parTrans" cxnId="{4BCEE974-37AC-ED44-ABD6-FD94CE696D62}">
      <dgm:prSet/>
      <dgm:spPr/>
      <dgm:t>
        <a:bodyPr/>
        <a:lstStyle/>
        <a:p>
          <a:endParaRPr lang="en-US"/>
        </a:p>
      </dgm:t>
    </dgm:pt>
    <dgm:pt modelId="{25785D01-2C91-A642-A978-CAB7C39298E4}" type="sibTrans" cxnId="{4BCEE974-37AC-ED44-ABD6-FD94CE696D62}">
      <dgm:prSet/>
      <dgm:spPr/>
      <dgm:t>
        <a:bodyPr/>
        <a:lstStyle/>
        <a:p>
          <a:endParaRPr lang="en-US"/>
        </a:p>
      </dgm:t>
    </dgm:pt>
    <dgm:pt modelId="{A1CB26C2-F8A0-2D47-A2CF-AB5F3B34F2E8}">
      <dgm:prSet/>
      <dgm:spPr/>
      <dgm:t>
        <a:bodyPr/>
        <a:lstStyle/>
        <a:p>
          <a:r>
            <a:rPr lang="en-US" dirty="0"/>
            <a:t>D) Applied: TCN – Performant Evolution – Including Events</a:t>
          </a:r>
        </a:p>
      </dgm:t>
    </dgm:pt>
    <dgm:pt modelId="{3B0FE650-3C4E-6E4D-9D0B-2554212BA97D}" type="parTrans" cxnId="{240A7BB0-B522-084E-B428-8184F80BF850}">
      <dgm:prSet/>
      <dgm:spPr/>
      <dgm:t>
        <a:bodyPr/>
        <a:lstStyle/>
        <a:p>
          <a:endParaRPr lang="en-US"/>
        </a:p>
      </dgm:t>
    </dgm:pt>
    <dgm:pt modelId="{8E087CCB-901F-4B42-BB39-33B60ABE2707}" type="sibTrans" cxnId="{240A7BB0-B522-084E-B428-8184F80BF850}">
      <dgm:prSet/>
      <dgm:spPr/>
      <dgm:t>
        <a:bodyPr/>
        <a:lstStyle/>
        <a:p>
          <a:endParaRPr lang="en-US"/>
        </a:p>
      </dgm:t>
    </dgm:pt>
    <dgm:pt modelId="{BA14C773-0D1C-EC48-9959-E04F0634030F}">
      <dgm:prSet/>
      <dgm:spPr/>
      <dgm:t>
        <a:bodyPr/>
        <a:lstStyle/>
        <a:p>
          <a:r>
            <a:rPr lang="en-US" dirty="0"/>
            <a:t>Knowledge driven events (negative effects causing abrupt changes)</a:t>
          </a:r>
        </a:p>
      </dgm:t>
    </dgm:pt>
    <dgm:pt modelId="{1FA5A394-D8C5-CD42-96E3-36AB7B717749}" type="parTrans" cxnId="{895CA7FD-B668-2548-B3D3-96F873DFD310}">
      <dgm:prSet/>
      <dgm:spPr/>
      <dgm:t>
        <a:bodyPr/>
        <a:lstStyle/>
        <a:p>
          <a:endParaRPr lang="en-US"/>
        </a:p>
      </dgm:t>
    </dgm:pt>
    <dgm:pt modelId="{C5D4401F-1D88-4F45-9182-FE4F85497501}" type="sibTrans" cxnId="{895CA7FD-B668-2548-B3D3-96F873DFD310}">
      <dgm:prSet/>
      <dgm:spPr/>
      <dgm:t>
        <a:bodyPr/>
        <a:lstStyle/>
        <a:p>
          <a:endParaRPr lang="en-US"/>
        </a:p>
      </dgm:t>
    </dgm:pt>
    <dgm:pt modelId="{D0F0CB7B-5F33-694E-9C84-F24D464B645D}">
      <dgm:prSet/>
      <dgm:spPr/>
      <dgm:t>
        <a:bodyPr/>
        <a:lstStyle/>
        <a:p>
          <a:r>
            <a:rPr lang="en-US" dirty="0"/>
            <a:t>Continuous learning (stream real-time data)</a:t>
          </a:r>
        </a:p>
      </dgm:t>
    </dgm:pt>
    <dgm:pt modelId="{6D3823AF-A0CD-8346-ABC3-ECB9F5BFAAD7}" type="parTrans" cxnId="{FA468F6A-39E6-4C40-8C34-40C4A8A6974D}">
      <dgm:prSet/>
      <dgm:spPr/>
      <dgm:t>
        <a:bodyPr/>
        <a:lstStyle/>
        <a:p>
          <a:endParaRPr lang="en-US"/>
        </a:p>
      </dgm:t>
    </dgm:pt>
    <dgm:pt modelId="{862DE397-735A-FA4B-90D1-CF0AD446D62C}" type="sibTrans" cxnId="{FA468F6A-39E6-4C40-8C34-40C4A8A6974D}">
      <dgm:prSet/>
      <dgm:spPr/>
      <dgm:t>
        <a:bodyPr/>
        <a:lstStyle/>
        <a:p>
          <a:endParaRPr lang="en-US"/>
        </a:p>
      </dgm:t>
    </dgm:pt>
    <dgm:pt modelId="{CF0010E0-FAB6-A44E-98B2-E97AFC58BBE5}">
      <dgm:prSet/>
      <dgm:spPr/>
      <dgm:t>
        <a:bodyPr/>
        <a:lstStyle/>
        <a:p>
          <a:r>
            <a:rPr lang="en-US" dirty="0"/>
            <a:t>Output experiments across more recent designs (knowledge graphs / news events / current stock data)  </a:t>
          </a:r>
        </a:p>
      </dgm:t>
    </dgm:pt>
    <dgm:pt modelId="{73AB1C5C-A9E4-B64C-A083-D58A79A2F9B4}" type="parTrans" cxnId="{B3E0EB77-ABBF-6A4A-BC42-21F140666217}">
      <dgm:prSet/>
      <dgm:spPr/>
      <dgm:t>
        <a:bodyPr/>
        <a:lstStyle/>
        <a:p>
          <a:endParaRPr lang="en-US"/>
        </a:p>
      </dgm:t>
    </dgm:pt>
    <dgm:pt modelId="{982E1C68-B7A3-D643-B865-2A948C480E3C}" type="sibTrans" cxnId="{B3E0EB77-ABBF-6A4A-BC42-21F140666217}">
      <dgm:prSet/>
      <dgm:spPr/>
      <dgm:t>
        <a:bodyPr/>
        <a:lstStyle/>
        <a:p>
          <a:endParaRPr lang="en-US"/>
        </a:p>
      </dgm:t>
    </dgm:pt>
    <dgm:pt modelId="{7ED6053B-574B-1647-B6FA-53FD22106226}">
      <dgm:prSet/>
      <dgm:spPr/>
      <dgm:t>
        <a:bodyPr/>
        <a:lstStyle/>
        <a:p>
          <a:r>
            <a:rPr lang="en-US" dirty="0"/>
            <a:t>Incorporate abrupt model (negative effect)</a:t>
          </a:r>
        </a:p>
      </dgm:t>
    </dgm:pt>
    <dgm:pt modelId="{195E8133-DDB0-9947-AF98-43900C305E94}" type="parTrans" cxnId="{421D8B7C-DB41-E945-86FF-DD3604BD4E60}">
      <dgm:prSet/>
      <dgm:spPr/>
      <dgm:t>
        <a:bodyPr/>
        <a:lstStyle/>
        <a:p>
          <a:endParaRPr lang="en-US"/>
        </a:p>
      </dgm:t>
    </dgm:pt>
    <dgm:pt modelId="{9209804A-3AC4-FC4F-9B19-F5EE65E36250}" type="sibTrans" cxnId="{421D8B7C-DB41-E945-86FF-DD3604BD4E60}">
      <dgm:prSet/>
      <dgm:spPr/>
      <dgm:t>
        <a:bodyPr/>
        <a:lstStyle/>
        <a:p>
          <a:endParaRPr lang="en-US"/>
        </a:p>
      </dgm:t>
    </dgm:pt>
    <dgm:pt modelId="{07136213-28E3-0F46-8F6F-B66A732AADA9}" type="pres">
      <dgm:prSet presAssocID="{13B31F06-AFA2-4A8C-A5FC-9CA573F33DE2}" presName="Name0" presStyleCnt="0">
        <dgm:presLayoutVars>
          <dgm:dir/>
          <dgm:animLvl val="lvl"/>
          <dgm:resizeHandles val="exact"/>
        </dgm:presLayoutVars>
      </dgm:prSet>
      <dgm:spPr/>
    </dgm:pt>
    <dgm:pt modelId="{C91D5EFC-17E4-6D45-B3F8-E4FEE0F0770F}" type="pres">
      <dgm:prSet presAssocID="{A681B842-FB70-4220-8BBA-F1D40F27740A}" presName="composite" presStyleCnt="0"/>
      <dgm:spPr/>
    </dgm:pt>
    <dgm:pt modelId="{71DBBDA9-04D9-AA4C-B95E-22C660673868}" type="pres">
      <dgm:prSet presAssocID="{A681B842-FB70-4220-8BBA-F1D40F27740A}" presName="parTx" presStyleLbl="alignNode1" presStyleIdx="0" presStyleCnt="4">
        <dgm:presLayoutVars>
          <dgm:chMax val="0"/>
          <dgm:chPref val="0"/>
          <dgm:bulletEnabled val="1"/>
        </dgm:presLayoutVars>
      </dgm:prSet>
      <dgm:spPr/>
    </dgm:pt>
    <dgm:pt modelId="{3C4FEC09-6F97-7942-8BB7-FC90C0A122FF}" type="pres">
      <dgm:prSet presAssocID="{A681B842-FB70-4220-8BBA-F1D40F27740A}" presName="desTx" presStyleLbl="alignAccFollowNode1" presStyleIdx="0" presStyleCnt="4">
        <dgm:presLayoutVars>
          <dgm:bulletEnabled val="1"/>
        </dgm:presLayoutVars>
      </dgm:prSet>
      <dgm:spPr/>
    </dgm:pt>
    <dgm:pt modelId="{1F4E4577-4C33-FF4D-B47E-63BC35020F11}" type="pres">
      <dgm:prSet presAssocID="{B83A92CB-C727-4AD2-A7C0-7BC9670A8572}" presName="space" presStyleCnt="0"/>
      <dgm:spPr/>
    </dgm:pt>
    <dgm:pt modelId="{1E0C40FA-6A6C-2E4E-837B-3AACCA04BDE2}" type="pres">
      <dgm:prSet presAssocID="{A8F967AE-D58E-4303-A291-32E43236DECE}" presName="composite" presStyleCnt="0"/>
      <dgm:spPr/>
    </dgm:pt>
    <dgm:pt modelId="{B23E1EDE-6C22-824A-BF42-F9FA9DDC6388}" type="pres">
      <dgm:prSet presAssocID="{A8F967AE-D58E-4303-A291-32E43236DECE}" presName="parTx" presStyleLbl="alignNode1" presStyleIdx="1" presStyleCnt="4">
        <dgm:presLayoutVars>
          <dgm:chMax val="0"/>
          <dgm:chPref val="0"/>
          <dgm:bulletEnabled val="1"/>
        </dgm:presLayoutVars>
      </dgm:prSet>
      <dgm:spPr/>
    </dgm:pt>
    <dgm:pt modelId="{BBBB7172-872A-3744-83BD-8AF5987639ED}" type="pres">
      <dgm:prSet presAssocID="{A8F967AE-D58E-4303-A291-32E43236DECE}" presName="desTx" presStyleLbl="alignAccFollowNode1" presStyleIdx="1" presStyleCnt="4">
        <dgm:presLayoutVars>
          <dgm:bulletEnabled val="1"/>
        </dgm:presLayoutVars>
      </dgm:prSet>
      <dgm:spPr/>
    </dgm:pt>
    <dgm:pt modelId="{437DB539-CBA3-E648-9ED5-FEDCC742BBF7}" type="pres">
      <dgm:prSet presAssocID="{1E05EA17-ADF4-47D5-9923-F00412CEFFFA}" presName="space" presStyleCnt="0"/>
      <dgm:spPr/>
    </dgm:pt>
    <dgm:pt modelId="{EAB83BD7-EBD0-0E4F-9B35-0B6F3C5C0488}" type="pres">
      <dgm:prSet presAssocID="{AA4E6139-EFD7-4A0F-8C16-8E8CDFE92E3F}" presName="composite" presStyleCnt="0"/>
      <dgm:spPr/>
    </dgm:pt>
    <dgm:pt modelId="{F4ABD4A3-64DD-F347-A0D3-46F08EEBB4AE}" type="pres">
      <dgm:prSet presAssocID="{AA4E6139-EFD7-4A0F-8C16-8E8CDFE92E3F}" presName="parTx" presStyleLbl="alignNode1" presStyleIdx="2" presStyleCnt="4">
        <dgm:presLayoutVars>
          <dgm:chMax val="0"/>
          <dgm:chPref val="0"/>
          <dgm:bulletEnabled val="1"/>
        </dgm:presLayoutVars>
      </dgm:prSet>
      <dgm:spPr/>
    </dgm:pt>
    <dgm:pt modelId="{75E5B799-4B7C-974F-B596-4AF60E9AC890}" type="pres">
      <dgm:prSet presAssocID="{AA4E6139-EFD7-4A0F-8C16-8E8CDFE92E3F}" presName="desTx" presStyleLbl="alignAccFollowNode1" presStyleIdx="2" presStyleCnt="4">
        <dgm:presLayoutVars>
          <dgm:bulletEnabled val="1"/>
        </dgm:presLayoutVars>
      </dgm:prSet>
      <dgm:spPr/>
    </dgm:pt>
    <dgm:pt modelId="{A043D6B4-5F98-A84A-A743-08ABD49589A8}" type="pres">
      <dgm:prSet presAssocID="{410FAD95-CBD2-42F9-9F3C-8542DCA58D2D}" presName="space" presStyleCnt="0"/>
      <dgm:spPr/>
    </dgm:pt>
    <dgm:pt modelId="{778FE2D0-28D0-D548-88A9-BA56A1B468C3}" type="pres">
      <dgm:prSet presAssocID="{A1CB26C2-F8A0-2D47-A2CF-AB5F3B34F2E8}" presName="composite" presStyleCnt="0"/>
      <dgm:spPr/>
    </dgm:pt>
    <dgm:pt modelId="{1208F31D-40DC-B542-A9F3-49DD985A89CE}" type="pres">
      <dgm:prSet presAssocID="{A1CB26C2-F8A0-2D47-A2CF-AB5F3B34F2E8}" presName="parTx" presStyleLbl="alignNode1" presStyleIdx="3" presStyleCnt="4">
        <dgm:presLayoutVars>
          <dgm:chMax val="0"/>
          <dgm:chPref val="0"/>
          <dgm:bulletEnabled val="1"/>
        </dgm:presLayoutVars>
      </dgm:prSet>
      <dgm:spPr/>
    </dgm:pt>
    <dgm:pt modelId="{25195D33-A218-6646-9CEB-E23A15CD4811}" type="pres">
      <dgm:prSet presAssocID="{A1CB26C2-F8A0-2D47-A2CF-AB5F3B34F2E8}" presName="desTx" presStyleLbl="alignAccFollowNode1" presStyleIdx="3" presStyleCnt="4">
        <dgm:presLayoutVars>
          <dgm:bulletEnabled val="1"/>
        </dgm:presLayoutVars>
      </dgm:prSet>
      <dgm:spPr/>
    </dgm:pt>
  </dgm:ptLst>
  <dgm:cxnLst>
    <dgm:cxn modelId="{91F19207-B9B6-E24E-8D82-CDE6EF892702}" type="presOf" srcId="{9363BB9E-DACF-6946-9A7D-AE7FA4804B92}" destId="{75E5B799-4B7C-974F-B596-4AF60E9AC890}" srcOrd="0" destOrd="2" presId="urn:microsoft.com/office/officeart/2005/8/layout/hList1"/>
    <dgm:cxn modelId="{10389607-4A5E-408A-B2D2-AA12F7A071A3}" srcId="{AA4E6139-EFD7-4A0F-8C16-8E8CDFE92E3F}" destId="{E442777B-109B-4E5F-A23C-B5CA4512ABF5}" srcOrd="0" destOrd="0" parTransId="{FAD92203-88D5-4D1D-93BA-8C3540011E8C}" sibTransId="{0F771D55-005B-41BB-B363-36AFDDD4AADA}"/>
    <dgm:cxn modelId="{7B64DC07-BDF6-44A9-A1AE-03D901E5C3BB}" srcId="{13B31F06-AFA2-4A8C-A5FC-9CA573F33DE2}" destId="{A8F967AE-D58E-4303-A291-32E43236DECE}" srcOrd="1" destOrd="0" parTransId="{85E97655-65C3-46D3-8346-A4DDF4B8B9D0}" sibTransId="{1E05EA17-ADF4-47D5-9923-F00412CEFFFA}"/>
    <dgm:cxn modelId="{980CD61D-3AA6-DB43-9F89-045FC03888C0}" type="presOf" srcId="{BA14C773-0D1C-EC48-9959-E04F0634030F}" destId="{25195D33-A218-6646-9CEB-E23A15CD4811}" srcOrd="0" destOrd="0" presId="urn:microsoft.com/office/officeart/2005/8/layout/hList1"/>
    <dgm:cxn modelId="{E7251922-DF9E-4142-98AC-C897D427A4EE}" srcId="{A681B842-FB70-4220-8BBA-F1D40F27740A}" destId="{DED13947-DE53-9146-8B55-99E7EE813BD8}" srcOrd="3" destOrd="0" parTransId="{D49EC7D4-7F11-7C44-B4A4-F5223225C76E}" sibTransId="{CA4D5F33-0BE7-B444-BDEB-63D2AD71AEDB}"/>
    <dgm:cxn modelId="{6DB54627-EFAE-8E49-B4F5-140EBCF71185}" type="presOf" srcId="{D0F0CB7B-5F33-694E-9C84-F24D464B645D}" destId="{25195D33-A218-6646-9CEB-E23A15CD4811}" srcOrd="0" destOrd="2" presId="urn:microsoft.com/office/officeart/2005/8/layout/hList1"/>
    <dgm:cxn modelId="{1A94DA2F-B500-4D44-9024-A147D788C6FB}" srcId="{A8F967AE-D58E-4303-A291-32E43236DECE}" destId="{BF376855-7064-4A88-9DC0-039E4C3F9032}" srcOrd="0" destOrd="0" parTransId="{D2CE653D-02DA-47C4-AE69-DB241F001E00}" sibTransId="{77F599EB-A107-49C5-AEFA-CFF7F4AA55E5}"/>
    <dgm:cxn modelId="{99C47030-60F1-E94B-BD9E-DDF2268A2AEA}" type="presOf" srcId="{DED13947-DE53-9146-8B55-99E7EE813BD8}" destId="{3C4FEC09-6F97-7942-8BB7-FC90C0A122FF}" srcOrd="0" destOrd="3" presId="urn:microsoft.com/office/officeart/2005/8/layout/hList1"/>
    <dgm:cxn modelId="{BF8A3B48-62DB-4148-B75D-347C5B1214AF}" srcId="{A681B842-FB70-4220-8BBA-F1D40F27740A}" destId="{4AE1CAA7-F064-409C-A4F3-5085ED8785C7}" srcOrd="1" destOrd="0" parTransId="{58344C5D-8909-4FD6-B219-844C89A1CE72}" sibTransId="{3A5D1931-EE45-4713-95EA-CDCEE0FC5556}"/>
    <dgm:cxn modelId="{E56FD24B-4680-CB4B-B8E3-01A77554C3E9}" type="presOf" srcId="{A8F967AE-D58E-4303-A291-32E43236DECE}" destId="{B23E1EDE-6C22-824A-BF42-F9FA9DDC6388}" srcOrd="0" destOrd="0" presId="urn:microsoft.com/office/officeart/2005/8/layout/hList1"/>
    <dgm:cxn modelId="{E5F2B24D-6973-4D7F-B136-DD3D63D9E9A8}" srcId="{13B31F06-AFA2-4A8C-A5FC-9CA573F33DE2}" destId="{AA4E6139-EFD7-4A0F-8C16-8E8CDFE92E3F}" srcOrd="2" destOrd="0" parTransId="{F69D6B02-EA2C-4BD3-B949-E2930D178EFC}" sibTransId="{410FAD95-CBD2-42F9-9F3C-8542DCA58D2D}"/>
    <dgm:cxn modelId="{30D6A65B-DB19-FE4D-B3E3-7D3F0905B832}" srcId="{A681B842-FB70-4220-8BBA-F1D40F27740A}" destId="{DA7E2421-272F-4C47-9CF1-DA053B99AEFD}" srcOrd="2" destOrd="0" parTransId="{151C560C-8033-344C-866A-A7B1AD63C97F}" sibTransId="{5FA22620-2EF5-AD40-91DD-3284B370B56A}"/>
    <dgm:cxn modelId="{D2016668-E2ED-5945-A8BD-7F9570843D9F}" type="presOf" srcId="{51E9CBF0-6198-1445-BEF1-D280383E3549}" destId="{75E5B799-4B7C-974F-B596-4AF60E9AC890}" srcOrd="0" destOrd="1" presId="urn:microsoft.com/office/officeart/2005/8/layout/hList1"/>
    <dgm:cxn modelId="{FA468F6A-39E6-4C40-8C34-40C4A8A6974D}" srcId="{A1CB26C2-F8A0-2D47-A2CF-AB5F3B34F2E8}" destId="{D0F0CB7B-5F33-694E-9C84-F24D464B645D}" srcOrd="1" destOrd="0" parTransId="{6D3823AF-A0CD-8346-ABC3-ECB9F5BFAAD7}" sibTransId="{862DE397-735A-FA4B-90D1-CF0AD446D62C}"/>
    <dgm:cxn modelId="{4BCEE974-37AC-ED44-ABD6-FD94CE696D62}" srcId="{AA4E6139-EFD7-4A0F-8C16-8E8CDFE92E3F}" destId="{9363BB9E-DACF-6946-9A7D-AE7FA4804B92}" srcOrd="2" destOrd="0" parTransId="{C4E32D88-80DF-F449-9B2A-C3E2D29C8F17}" sibTransId="{25785D01-2C91-A642-A978-CAB7C39298E4}"/>
    <dgm:cxn modelId="{8E666C77-DA34-B449-ACF5-4191735018CE}" srcId="{AA4E6139-EFD7-4A0F-8C16-8E8CDFE92E3F}" destId="{51E9CBF0-6198-1445-BEF1-D280383E3549}" srcOrd="1" destOrd="0" parTransId="{EF2FCA1E-E963-5B49-859A-7E2714F2C2C6}" sibTransId="{CC33A33C-83FB-2D4E-B24F-E0B16992A1A6}"/>
    <dgm:cxn modelId="{B3E0EB77-ABBF-6A4A-BC42-21F140666217}" srcId="{A1CB26C2-F8A0-2D47-A2CF-AB5F3B34F2E8}" destId="{CF0010E0-FAB6-A44E-98B2-E97AFC58BBE5}" srcOrd="2" destOrd="0" parTransId="{73AB1C5C-A9E4-B64C-A083-D58A79A2F9B4}" sibTransId="{982E1C68-B7A3-D643-B865-2A948C480E3C}"/>
    <dgm:cxn modelId="{56A22B7A-36EF-6440-82FB-D4E3709F6FD0}" type="presOf" srcId="{13B31F06-AFA2-4A8C-A5FC-9CA573F33DE2}" destId="{07136213-28E3-0F46-8F6F-B66A732AADA9}" srcOrd="0" destOrd="0" presId="urn:microsoft.com/office/officeart/2005/8/layout/hList1"/>
    <dgm:cxn modelId="{421D8B7C-DB41-E945-86FF-DD3604BD4E60}" srcId="{BA14C773-0D1C-EC48-9959-E04F0634030F}" destId="{7ED6053B-574B-1647-B6FA-53FD22106226}" srcOrd="0" destOrd="0" parTransId="{195E8133-DDB0-9947-AF98-43900C305E94}" sibTransId="{9209804A-3AC4-FC4F-9B19-F5EE65E36250}"/>
    <dgm:cxn modelId="{A0105887-FAF9-E742-89BD-225814142402}" type="presOf" srcId="{A681B842-FB70-4220-8BBA-F1D40F27740A}" destId="{71DBBDA9-04D9-AA4C-B95E-22C660673868}" srcOrd="0" destOrd="0" presId="urn:microsoft.com/office/officeart/2005/8/layout/hList1"/>
    <dgm:cxn modelId="{74907193-6308-A74D-9979-13A4608A3867}" type="presOf" srcId="{4AE1CAA7-F064-409C-A4F3-5085ED8785C7}" destId="{3C4FEC09-6F97-7942-8BB7-FC90C0A122FF}" srcOrd="0" destOrd="1" presId="urn:microsoft.com/office/officeart/2005/8/layout/hList1"/>
    <dgm:cxn modelId="{17694395-562E-AC47-AEBC-1BB56FD5A84E}" type="presOf" srcId="{3218EDBB-7B01-604D-9004-1CE135BC140D}" destId="{BBBB7172-872A-3744-83BD-8AF5987639ED}" srcOrd="0" destOrd="2" presId="urn:microsoft.com/office/officeart/2005/8/layout/hList1"/>
    <dgm:cxn modelId="{5A8F1F9C-9FF9-1E43-8AFD-EAA50B89AE82}" type="presOf" srcId="{AA4E6139-EFD7-4A0F-8C16-8E8CDFE92E3F}" destId="{F4ABD4A3-64DD-F347-A0D3-46F08EEBB4AE}" srcOrd="0" destOrd="0" presId="urn:microsoft.com/office/officeart/2005/8/layout/hList1"/>
    <dgm:cxn modelId="{C488D39D-4B04-7D48-A296-ED0D2C08030C}" type="presOf" srcId="{7F020CE8-F0EF-7045-928A-C91F31CFCF1C}" destId="{BBBB7172-872A-3744-83BD-8AF5987639ED}" srcOrd="0" destOrd="1" presId="urn:microsoft.com/office/officeart/2005/8/layout/hList1"/>
    <dgm:cxn modelId="{C18B5AA0-F3A4-4D40-8251-B57F73A5C685}" srcId="{A8F967AE-D58E-4303-A291-32E43236DECE}" destId="{7F020CE8-F0EF-7045-928A-C91F31CFCF1C}" srcOrd="1" destOrd="0" parTransId="{D75F7971-829E-8545-B69F-E45F971F71BB}" sibTransId="{66734B6F-7287-F542-B28E-9085E52F6D77}"/>
    <dgm:cxn modelId="{D71E63A6-C5D8-C54D-B39C-840B841F0D09}" type="presOf" srcId="{89A987F5-9162-4319-8366-92C76941ABCD}" destId="{3C4FEC09-6F97-7942-8BB7-FC90C0A122FF}" srcOrd="0" destOrd="0" presId="urn:microsoft.com/office/officeart/2005/8/layout/hList1"/>
    <dgm:cxn modelId="{052ABAA9-11CF-7544-BCFB-3DA58BADCA02}" type="presOf" srcId="{DA7E2421-272F-4C47-9CF1-DA053B99AEFD}" destId="{3C4FEC09-6F97-7942-8BB7-FC90C0A122FF}" srcOrd="0" destOrd="2" presId="urn:microsoft.com/office/officeart/2005/8/layout/hList1"/>
    <dgm:cxn modelId="{240A7BB0-B522-084E-B428-8184F80BF850}" srcId="{13B31F06-AFA2-4A8C-A5FC-9CA573F33DE2}" destId="{A1CB26C2-F8A0-2D47-A2CF-AB5F3B34F2E8}" srcOrd="3" destOrd="0" parTransId="{3B0FE650-3C4E-6E4D-9D0B-2554212BA97D}" sibTransId="{8E087CCB-901F-4B42-BB39-33B60ABE2707}"/>
    <dgm:cxn modelId="{0CD082B3-3063-C441-A1C4-EFC8A5F57163}" type="presOf" srcId="{E442777B-109B-4E5F-A23C-B5CA4512ABF5}" destId="{75E5B799-4B7C-974F-B596-4AF60E9AC890}" srcOrd="0" destOrd="0" presId="urn:microsoft.com/office/officeart/2005/8/layout/hList1"/>
    <dgm:cxn modelId="{C5FF52B5-ECCC-4E24-948F-F941B1D1AF8D}" srcId="{13B31F06-AFA2-4A8C-A5FC-9CA573F33DE2}" destId="{A681B842-FB70-4220-8BBA-F1D40F27740A}" srcOrd="0" destOrd="0" parTransId="{BA404BCC-7304-45E8-8743-4224CA8ADF8F}" sibTransId="{B83A92CB-C727-4AD2-A7C0-7BC9670A8572}"/>
    <dgm:cxn modelId="{40168ABB-01B1-B14C-B780-C7154786E4B0}" type="presOf" srcId="{BF376855-7064-4A88-9DC0-039E4C3F9032}" destId="{BBBB7172-872A-3744-83BD-8AF5987639ED}" srcOrd="0" destOrd="0" presId="urn:microsoft.com/office/officeart/2005/8/layout/hList1"/>
    <dgm:cxn modelId="{59A83ABF-EADB-7148-AD77-86E610D12924}" srcId="{A8F967AE-D58E-4303-A291-32E43236DECE}" destId="{3218EDBB-7B01-604D-9004-1CE135BC140D}" srcOrd="2" destOrd="0" parTransId="{EC442584-DBF8-4346-B4D8-988E7E24BF76}" sibTransId="{DFCFF04F-DE7E-4641-B25A-770FE95B92E8}"/>
    <dgm:cxn modelId="{80201CC2-2FEB-DB43-9F05-AC070EA26F28}" type="presOf" srcId="{A1CB26C2-F8A0-2D47-A2CF-AB5F3B34F2E8}" destId="{1208F31D-40DC-B542-A9F3-49DD985A89CE}" srcOrd="0" destOrd="0" presId="urn:microsoft.com/office/officeart/2005/8/layout/hList1"/>
    <dgm:cxn modelId="{A95002C3-67E6-6B4C-9793-F273B19C2417}" type="presOf" srcId="{7ED6053B-574B-1647-B6FA-53FD22106226}" destId="{25195D33-A218-6646-9CEB-E23A15CD4811}" srcOrd="0" destOrd="1" presId="urn:microsoft.com/office/officeart/2005/8/layout/hList1"/>
    <dgm:cxn modelId="{9403BDD6-4F81-C34F-8298-A0960493ADA3}" type="presOf" srcId="{CF0010E0-FAB6-A44E-98B2-E97AFC58BBE5}" destId="{25195D33-A218-6646-9CEB-E23A15CD4811}" srcOrd="0" destOrd="3" presId="urn:microsoft.com/office/officeart/2005/8/layout/hList1"/>
    <dgm:cxn modelId="{1E422BF9-D916-4019-8C34-B2E8CCD47CAC}" srcId="{A681B842-FB70-4220-8BBA-F1D40F27740A}" destId="{89A987F5-9162-4319-8366-92C76941ABCD}" srcOrd="0" destOrd="0" parTransId="{680B290C-17E1-4B21-9024-E6ED442DEC44}" sibTransId="{E6F076A2-C3EA-49EF-999D-6E9AA6CD530C}"/>
    <dgm:cxn modelId="{895CA7FD-B668-2548-B3D3-96F873DFD310}" srcId="{A1CB26C2-F8A0-2D47-A2CF-AB5F3B34F2E8}" destId="{BA14C773-0D1C-EC48-9959-E04F0634030F}" srcOrd="0" destOrd="0" parTransId="{1FA5A394-D8C5-CD42-96E3-36AB7B717749}" sibTransId="{C5D4401F-1D88-4F45-9182-FE4F85497501}"/>
    <dgm:cxn modelId="{0383A78E-1C6F-0245-AAC2-0628A54D31E7}" type="presParOf" srcId="{07136213-28E3-0F46-8F6F-B66A732AADA9}" destId="{C91D5EFC-17E4-6D45-B3F8-E4FEE0F0770F}" srcOrd="0" destOrd="0" presId="urn:microsoft.com/office/officeart/2005/8/layout/hList1"/>
    <dgm:cxn modelId="{E57D2CE2-A9D5-AD49-A615-FA041C2B50E9}" type="presParOf" srcId="{C91D5EFC-17E4-6D45-B3F8-E4FEE0F0770F}" destId="{71DBBDA9-04D9-AA4C-B95E-22C660673868}" srcOrd="0" destOrd="0" presId="urn:microsoft.com/office/officeart/2005/8/layout/hList1"/>
    <dgm:cxn modelId="{71A5667D-03AE-1644-89CE-1A1535E0687C}" type="presParOf" srcId="{C91D5EFC-17E4-6D45-B3F8-E4FEE0F0770F}" destId="{3C4FEC09-6F97-7942-8BB7-FC90C0A122FF}" srcOrd="1" destOrd="0" presId="urn:microsoft.com/office/officeart/2005/8/layout/hList1"/>
    <dgm:cxn modelId="{5550FED0-4D77-FE4D-926D-67DE4F8EE822}" type="presParOf" srcId="{07136213-28E3-0F46-8F6F-B66A732AADA9}" destId="{1F4E4577-4C33-FF4D-B47E-63BC35020F11}" srcOrd="1" destOrd="0" presId="urn:microsoft.com/office/officeart/2005/8/layout/hList1"/>
    <dgm:cxn modelId="{414DE0C4-BEB9-784F-9277-5BFD34FF676F}" type="presParOf" srcId="{07136213-28E3-0F46-8F6F-B66A732AADA9}" destId="{1E0C40FA-6A6C-2E4E-837B-3AACCA04BDE2}" srcOrd="2" destOrd="0" presId="urn:microsoft.com/office/officeart/2005/8/layout/hList1"/>
    <dgm:cxn modelId="{20C52DA2-75B8-414B-893B-FB10C2188A47}" type="presParOf" srcId="{1E0C40FA-6A6C-2E4E-837B-3AACCA04BDE2}" destId="{B23E1EDE-6C22-824A-BF42-F9FA9DDC6388}" srcOrd="0" destOrd="0" presId="urn:microsoft.com/office/officeart/2005/8/layout/hList1"/>
    <dgm:cxn modelId="{9BDF31C3-2762-D34D-9E0F-1211F5D0D33E}" type="presParOf" srcId="{1E0C40FA-6A6C-2E4E-837B-3AACCA04BDE2}" destId="{BBBB7172-872A-3744-83BD-8AF5987639ED}" srcOrd="1" destOrd="0" presId="urn:microsoft.com/office/officeart/2005/8/layout/hList1"/>
    <dgm:cxn modelId="{0C6333E4-98E2-9C49-9DAB-99FF25882A13}" type="presParOf" srcId="{07136213-28E3-0F46-8F6F-B66A732AADA9}" destId="{437DB539-CBA3-E648-9ED5-FEDCC742BBF7}" srcOrd="3" destOrd="0" presId="urn:microsoft.com/office/officeart/2005/8/layout/hList1"/>
    <dgm:cxn modelId="{AB60611A-CABF-494B-ADFE-11B68B5ADB43}" type="presParOf" srcId="{07136213-28E3-0F46-8F6F-B66A732AADA9}" destId="{EAB83BD7-EBD0-0E4F-9B35-0B6F3C5C0488}" srcOrd="4" destOrd="0" presId="urn:microsoft.com/office/officeart/2005/8/layout/hList1"/>
    <dgm:cxn modelId="{CECBA53D-53BE-624A-AB2E-DABD93829BFC}" type="presParOf" srcId="{EAB83BD7-EBD0-0E4F-9B35-0B6F3C5C0488}" destId="{F4ABD4A3-64DD-F347-A0D3-46F08EEBB4AE}" srcOrd="0" destOrd="0" presId="urn:microsoft.com/office/officeart/2005/8/layout/hList1"/>
    <dgm:cxn modelId="{49FE519A-59A1-C549-AC9C-AEAD3ACAAD6A}" type="presParOf" srcId="{EAB83BD7-EBD0-0E4F-9B35-0B6F3C5C0488}" destId="{75E5B799-4B7C-974F-B596-4AF60E9AC890}" srcOrd="1" destOrd="0" presId="urn:microsoft.com/office/officeart/2005/8/layout/hList1"/>
    <dgm:cxn modelId="{A983DA0F-1F54-794A-BEE9-5636B9E82FB6}" type="presParOf" srcId="{07136213-28E3-0F46-8F6F-B66A732AADA9}" destId="{A043D6B4-5F98-A84A-A743-08ABD49589A8}" srcOrd="5" destOrd="0" presId="urn:microsoft.com/office/officeart/2005/8/layout/hList1"/>
    <dgm:cxn modelId="{6B9F4D58-5F0C-B54A-997B-3FD35D58F7FD}" type="presParOf" srcId="{07136213-28E3-0F46-8F6F-B66A732AADA9}" destId="{778FE2D0-28D0-D548-88A9-BA56A1B468C3}" srcOrd="6" destOrd="0" presId="urn:microsoft.com/office/officeart/2005/8/layout/hList1"/>
    <dgm:cxn modelId="{6D2E9436-C01D-694F-8B89-5C91DD702AFA}" type="presParOf" srcId="{778FE2D0-28D0-D548-88A9-BA56A1B468C3}" destId="{1208F31D-40DC-B542-A9F3-49DD985A89CE}" srcOrd="0" destOrd="0" presId="urn:microsoft.com/office/officeart/2005/8/layout/hList1"/>
    <dgm:cxn modelId="{AD753715-6E38-5A41-AE2C-ACBAE770F083}" type="presParOf" srcId="{778FE2D0-28D0-D548-88A9-BA56A1B468C3}" destId="{25195D33-A218-6646-9CEB-E23A15CD4811}"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TCN networks design and hyper parameters be optimized through evolutionary techniques?</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Does a genetic algorithm perform better with high-dimensional and seasonal big data challenges such as market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Can we improve accuracy and performance of the deep neural networks?</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Knowledge driven events that cause abrupt changes be incorporated into the model?</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Can an adaptive continuous learning adaptive approach be applied (streaming market data and news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Results of experiments in complete design</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8D5F97-7B82-C749-9EC7-2DF172ABC355}">
      <dsp:nvSpPr>
        <dsp:cNvPr id="0" name=""/>
        <dsp:cNvSpPr/>
      </dsp:nvSpPr>
      <dsp:spPr>
        <a:xfrm>
          <a:off x="0" y="405195"/>
          <a:ext cx="9906000" cy="680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79BB7D9-112C-A44F-932A-ADE77E47AD79}">
      <dsp:nvSpPr>
        <dsp:cNvPr id="0" name=""/>
        <dsp:cNvSpPr/>
      </dsp:nvSpPr>
      <dsp:spPr>
        <a:xfrm>
          <a:off x="495300" y="6675"/>
          <a:ext cx="6934200" cy="797040"/>
        </a:xfrm>
        <a:prstGeom prst="round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62096" tIns="0" rIns="262096" bIns="0" numCol="1" spcCol="1270" anchor="ctr" anchorCtr="0">
          <a:noAutofit/>
        </a:bodyPr>
        <a:lstStyle/>
        <a:p>
          <a:pPr marL="0" lvl="0" indent="0" algn="l" defTabSz="1200150">
            <a:lnSpc>
              <a:spcPct val="90000"/>
            </a:lnSpc>
            <a:spcBef>
              <a:spcPct val="0"/>
            </a:spcBef>
            <a:spcAft>
              <a:spcPct val="35000"/>
            </a:spcAft>
            <a:buNone/>
          </a:pPr>
          <a:r>
            <a:rPr lang="en-US" sz="2700" b="1" kern="1200"/>
            <a:t>News sources</a:t>
          </a:r>
          <a:endParaRPr lang="en-US" sz="2700" kern="1200"/>
        </a:p>
      </dsp:txBody>
      <dsp:txXfrm>
        <a:off x="534208" y="45583"/>
        <a:ext cx="6856384" cy="719224"/>
      </dsp:txXfrm>
    </dsp:sp>
    <dsp:sp modelId="{ED9D9A39-5BBD-D844-BD97-C0CA423823DE}">
      <dsp:nvSpPr>
        <dsp:cNvPr id="0" name=""/>
        <dsp:cNvSpPr/>
      </dsp:nvSpPr>
      <dsp:spPr>
        <a:xfrm>
          <a:off x="0" y="1629915"/>
          <a:ext cx="9906000" cy="680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A5F2D89-7AB4-5940-AD29-52AE1A47C83B}">
      <dsp:nvSpPr>
        <dsp:cNvPr id="0" name=""/>
        <dsp:cNvSpPr/>
      </dsp:nvSpPr>
      <dsp:spPr>
        <a:xfrm>
          <a:off x="495300" y="1231395"/>
          <a:ext cx="6934200" cy="797040"/>
        </a:xfrm>
        <a:prstGeom prst="round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62096" tIns="0" rIns="262096" bIns="0" numCol="1" spcCol="1270" anchor="ctr" anchorCtr="0">
          <a:noAutofit/>
        </a:bodyPr>
        <a:lstStyle/>
        <a:p>
          <a:pPr marL="0" lvl="0" indent="0" algn="l" defTabSz="1200150">
            <a:lnSpc>
              <a:spcPct val="90000"/>
            </a:lnSpc>
            <a:spcBef>
              <a:spcPct val="0"/>
            </a:spcBef>
            <a:spcAft>
              <a:spcPct val="35000"/>
            </a:spcAft>
            <a:buNone/>
          </a:pPr>
          <a:r>
            <a:rPr lang="en-US" sz="2700" b="1" kern="1200"/>
            <a:t>Conceptual Model</a:t>
          </a:r>
          <a:endParaRPr lang="en-US" sz="2700" kern="1200"/>
        </a:p>
      </dsp:txBody>
      <dsp:txXfrm>
        <a:off x="534208" y="1270303"/>
        <a:ext cx="6856384" cy="719224"/>
      </dsp:txXfrm>
    </dsp:sp>
    <dsp:sp modelId="{4025681D-F0CC-0A45-9CD2-9656F092D008}">
      <dsp:nvSpPr>
        <dsp:cNvPr id="0" name=""/>
        <dsp:cNvSpPr/>
      </dsp:nvSpPr>
      <dsp:spPr>
        <a:xfrm>
          <a:off x="0" y="2854636"/>
          <a:ext cx="9906000" cy="680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91563A0-E95C-CB4D-813A-37CD2B700B48}">
      <dsp:nvSpPr>
        <dsp:cNvPr id="0" name=""/>
        <dsp:cNvSpPr/>
      </dsp:nvSpPr>
      <dsp:spPr>
        <a:xfrm>
          <a:off x="495300" y="2456115"/>
          <a:ext cx="6934200" cy="797040"/>
        </a:xfrm>
        <a:prstGeom prst="round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62096" tIns="0" rIns="262096" bIns="0" numCol="1" spcCol="1270" anchor="ctr" anchorCtr="0">
          <a:noAutofit/>
        </a:bodyPr>
        <a:lstStyle/>
        <a:p>
          <a:pPr marL="0" lvl="0" indent="0" algn="l" defTabSz="1200150">
            <a:lnSpc>
              <a:spcPct val="90000"/>
            </a:lnSpc>
            <a:spcBef>
              <a:spcPct val="0"/>
            </a:spcBef>
            <a:spcAft>
              <a:spcPct val="35000"/>
            </a:spcAft>
            <a:buNone/>
          </a:pPr>
          <a:r>
            <a:rPr lang="en-US" sz="2700" b="1" kern="1200"/>
            <a:t>Nvidia NLP workshop</a:t>
          </a:r>
          <a:endParaRPr lang="en-US" sz="2700" kern="1200"/>
        </a:p>
      </dsp:txBody>
      <dsp:txXfrm>
        <a:off x="534208" y="2495023"/>
        <a:ext cx="6856384" cy="7192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BBDA9-04D9-AA4C-B95E-22C660673868}">
      <dsp:nvSpPr>
        <dsp:cNvPr id="0" name=""/>
        <dsp:cNvSpPr/>
      </dsp:nvSpPr>
      <dsp:spPr>
        <a:xfrm>
          <a:off x="3724" y="164971"/>
          <a:ext cx="2239490" cy="687903"/>
        </a:xfrm>
        <a:prstGeom prst="rect">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w="9525" cap="flat" cmpd="sng" algn="ctr">
          <a:solidFill>
            <a:schemeClr val="accent4">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A) Research: Temporal Convolutional Network </a:t>
          </a:r>
        </a:p>
      </dsp:txBody>
      <dsp:txXfrm>
        <a:off x="3724" y="164971"/>
        <a:ext cx="2239490" cy="687903"/>
      </dsp:txXfrm>
    </dsp:sp>
    <dsp:sp modelId="{3C4FEC09-6F97-7942-8BB7-FC90C0A122FF}">
      <dsp:nvSpPr>
        <dsp:cNvPr id="0" name=""/>
        <dsp:cNvSpPr/>
      </dsp:nvSpPr>
      <dsp:spPr>
        <a:xfrm>
          <a:off x="3724" y="852874"/>
          <a:ext cx="2239490" cy="2567003"/>
        </a:xfrm>
        <a:prstGeom prst="rect">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Dilated Convolutional Layers</a:t>
          </a:r>
        </a:p>
        <a:p>
          <a:pPr marL="114300" lvl="1" indent="-114300" algn="l" defTabSz="666750">
            <a:lnSpc>
              <a:spcPct val="90000"/>
            </a:lnSpc>
            <a:spcBef>
              <a:spcPct val="0"/>
            </a:spcBef>
            <a:spcAft>
              <a:spcPct val="15000"/>
            </a:spcAft>
            <a:buChar char="•"/>
          </a:pPr>
          <a:r>
            <a:rPr lang="en-US" sz="1500" kern="1200" dirty="0"/>
            <a:t>Encoder/Decoder</a:t>
          </a:r>
        </a:p>
        <a:p>
          <a:pPr marL="114300" lvl="1" indent="-114300" algn="l" defTabSz="666750">
            <a:lnSpc>
              <a:spcPct val="90000"/>
            </a:lnSpc>
            <a:spcBef>
              <a:spcPct val="0"/>
            </a:spcBef>
            <a:spcAft>
              <a:spcPct val="15000"/>
            </a:spcAft>
            <a:buChar char="•"/>
          </a:pPr>
          <a:r>
            <a:rPr lang="en-US" sz="1500" kern="1200" dirty="0"/>
            <a:t>Goal: Best Network for Temporal prediction of time series information (e.g. market data)</a:t>
          </a:r>
        </a:p>
        <a:p>
          <a:pPr marL="114300" lvl="1" indent="-114300" algn="l" defTabSz="666750">
            <a:lnSpc>
              <a:spcPct val="90000"/>
            </a:lnSpc>
            <a:spcBef>
              <a:spcPct val="0"/>
            </a:spcBef>
            <a:spcAft>
              <a:spcPct val="15000"/>
            </a:spcAft>
            <a:buChar char="•"/>
          </a:pPr>
          <a:r>
            <a:rPr lang="en-US" sz="1500" kern="1200" dirty="0"/>
            <a:t>Output experiments across more recent designs (encoder/decoder)</a:t>
          </a:r>
        </a:p>
      </dsp:txBody>
      <dsp:txXfrm>
        <a:off x="3724" y="852874"/>
        <a:ext cx="2239490" cy="2567003"/>
      </dsp:txXfrm>
    </dsp:sp>
    <dsp:sp modelId="{B23E1EDE-6C22-824A-BF42-F9FA9DDC6388}">
      <dsp:nvSpPr>
        <dsp:cNvPr id="0" name=""/>
        <dsp:cNvSpPr/>
      </dsp:nvSpPr>
      <dsp:spPr>
        <a:xfrm>
          <a:off x="2556744" y="164971"/>
          <a:ext cx="2239490" cy="687903"/>
        </a:xfrm>
        <a:prstGeom prst="rect">
          <a:avLst/>
        </a:prstGeom>
        <a:gradFill rotWithShape="0">
          <a:gsLst>
            <a:gs pos="0">
              <a:schemeClr val="accent4">
                <a:hueOff val="-1575177"/>
                <a:satOff val="-2523"/>
                <a:lumOff val="261"/>
                <a:alphaOff val="0"/>
                <a:tint val="94000"/>
                <a:satMod val="105000"/>
                <a:lumMod val="102000"/>
              </a:schemeClr>
            </a:gs>
            <a:gs pos="100000">
              <a:schemeClr val="accent4">
                <a:hueOff val="-1575177"/>
                <a:satOff val="-2523"/>
                <a:lumOff val="261"/>
                <a:alphaOff val="0"/>
                <a:shade val="74000"/>
                <a:satMod val="128000"/>
                <a:lumMod val="100000"/>
              </a:schemeClr>
            </a:gs>
          </a:gsLst>
          <a:lin ang="5400000" scaled="0"/>
        </a:gradFill>
        <a:ln w="9525" cap="flat" cmpd="sng" algn="ctr">
          <a:solidFill>
            <a:schemeClr val="accent4">
              <a:hueOff val="-1575177"/>
              <a:satOff val="-2523"/>
              <a:lumOff val="261"/>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B) Research: Genetic Algorithms</a:t>
          </a:r>
        </a:p>
      </dsp:txBody>
      <dsp:txXfrm>
        <a:off x="2556744" y="164971"/>
        <a:ext cx="2239490" cy="687903"/>
      </dsp:txXfrm>
    </dsp:sp>
    <dsp:sp modelId="{BBBB7172-872A-3744-83BD-8AF5987639ED}">
      <dsp:nvSpPr>
        <dsp:cNvPr id="0" name=""/>
        <dsp:cNvSpPr/>
      </dsp:nvSpPr>
      <dsp:spPr>
        <a:xfrm>
          <a:off x="2556744" y="852874"/>
          <a:ext cx="2239490" cy="2567003"/>
        </a:xfrm>
        <a:prstGeom prst="rect">
          <a:avLst/>
        </a:prstGeom>
        <a:solidFill>
          <a:schemeClr val="accent4">
            <a:tint val="40000"/>
            <a:alpha val="90000"/>
            <a:hueOff val="-1367559"/>
            <a:satOff val="-2271"/>
            <a:lumOff val="-50"/>
            <a:alphaOff val="0"/>
          </a:schemeClr>
        </a:solidFill>
        <a:ln w="9525" cap="flat" cmpd="sng" algn="ctr">
          <a:solidFill>
            <a:schemeClr val="accent4">
              <a:tint val="40000"/>
              <a:alpha val="90000"/>
              <a:hueOff val="-1367559"/>
              <a:satOff val="-2271"/>
              <a:lumOff val="-5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to layers and hyper parameters </a:t>
          </a:r>
        </a:p>
        <a:p>
          <a:pPr marL="114300" lvl="1" indent="-114300" algn="l" defTabSz="666750">
            <a:lnSpc>
              <a:spcPct val="90000"/>
            </a:lnSpc>
            <a:spcBef>
              <a:spcPct val="0"/>
            </a:spcBef>
            <a:spcAft>
              <a:spcPct val="15000"/>
            </a:spcAft>
            <a:buChar char="•"/>
          </a:pPr>
          <a:r>
            <a:rPr lang="en-US" sz="1500" kern="1200" dirty="0"/>
            <a:t>Goal: Determine best genetic algorithms that can be applied (parameter tuning, black-box, binary gene encoding, adaptive) and fitness functions to apply</a:t>
          </a:r>
        </a:p>
        <a:p>
          <a:pPr marL="114300" lvl="1" indent="-114300" algn="l" defTabSz="666750">
            <a:lnSpc>
              <a:spcPct val="90000"/>
            </a:lnSpc>
            <a:spcBef>
              <a:spcPct val="0"/>
            </a:spcBef>
            <a:spcAft>
              <a:spcPct val="15000"/>
            </a:spcAft>
            <a:buChar char="•"/>
          </a:pPr>
          <a:r>
            <a:rPr lang="en-US" sz="1500" kern="1200" dirty="0"/>
            <a:t>Output experiments across different genetic algorithms </a:t>
          </a:r>
        </a:p>
      </dsp:txBody>
      <dsp:txXfrm>
        <a:off x="2556744" y="852874"/>
        <a:ext cx="2239490" cy="2567003"/>
      </dsp:txXfrm>
    </dsp:sp>
    <dsp:sp modelId="{F4ABD4A3-64DD-F347-A0D3-46F08EEBB4AE}">
      <dsp:nvSpPr>
        <dsp:cNvPr id="0" name=""/>
        <dsp:cNvSpPr/>
      </dsp:nvSpPr>
      <dsp:spPr>
        <a:xfrm>
          <a:off x="5109763" y="164971"/>
          <a:ext cx="2239490" cy="687903"/>
        </a:xfrm>
        <a:prstGeom prst="rect">
          <a:avLst/>
        </a:prstGeom>
        <a:gradFill rotWithShape="0">
          <a:gsLst>
            <a:gs pos="0">
              <a:schemeClr val="accent4">
                <a:hueOff val="-3150354"/>
                <a:satOff val="-5046"/>
                <a:lumOff val="523"/>
                <a:alphaOff val="0"/>
                <a:tint val="94000"/>
                <a:satMod val="105000"/>
                <a:lumMod val="102000"/>
              </a:schemeClr>
            </a:gs>
            <a:gs pos="100000">
              <a:schemeClr val="accent4">
                <a:hueOff val="-3150354"/>
                <a:satOff val="-5046"/>
                <a:lumOff val="523"/>
                <a:alphaOff val="0"/>
                <a:shade val="74000"/>
                <a:satMod val="128000"/>
                <a:lumMod val="100000"/>
              </a:schemeClr>
            </a:gs>
          </a:gsLst>
          <a:lin ang="5400000" scaled="0"/>
        </a:gradFill>
        <a:ln w="9525" cap="flat" cmpd="sng" algn="ctr">
          <a:solidFill>
            <a:schemeClr val="accent4">
              <a:hueOff val="-3150354"/>
              <a:satOff val="-5046"/>
              <a:lumOff val="523"/>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C) Applied: TCN – Performant Evolution – Supervised</a:t>
          </a:r>
        </a:p>
      </dsp:txBody>
      <dsp:txXfrm>
        <a:off x="5109763" y="164971"/>
        <a:ext cx="2239490" cy="687903"/>
      </dsp:txXfrm>
    </dsp:sp>
    <dsp:sp modelId="{75E5B799-4B7C-974F-B596-4AF60E9AC890}">
      <dsp:nvSpPr>
        <dsp:cNvPr id="0" name=""/>
        <dsp:cNvSpPr/>
      </dsp:nvSpPr>
      <dsp:spPr>
        <a:xfrm>
          <a:off x="5109763" y="852874"/>
          <a:ext cx="2239490" cy="2567003"/>
        </a:xfrm>
        <a:prstGeom prst="rect">
          <a:avLst/>
        </a:prstGeom>
        <a:solidFill>
          <a:schemeClr val="accent4">
            <a:tint val="40000"/>
            <a:alpha val="90000"/>
            <a:hueOff val="-2735118"/>
            <a:satOff val="-4541"/>
            <a:lumOff val="-101"/>
            <a:alphaOff val="0"/>
          </a:schemeClr>
        </a:solidFill>
        <a:ln w="9525" cap="flat" cmpd="sng" algn="ctr">
          <a:solidFill>
            <a:schemeClr val="accent4">
              <a:tint val="40000"/>
              <a:alpha val="90000"/>
              <a:hueOff val="-2735118"/>
              <a:satOff val="-4541"/>
              <a:lumOff val="-10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TCN network design and genetic algorithm approach to time series problem</a:t>
          </a:r>
        </a:p>
        <a:p>
          <a:pPr marL="114300" lvl="1" indent="-114300" algn="l" defTabSz="666750">
            <a:lnSpc>
              <a:spcPct val="90000"/>
            </a:lnSpc>
            <a:spcBef>
              <a:spcPct val="0"/>
            </a:spcBef>
            <a:spcAft>
              <a:spcPct val="15000"/>
            </a:spcAft>
            <a:buChar char="•"/>
          </a:pPr>
          <a:r>
            <a:rPr lang="en-US" sz="1500" kern="1200" dirty="0"/>
            <a:t>Goal: Compare backpropagation to evolutionary approach</a:t>
          </a:r>
        </a:p>
        <a:p>
          <a:pPr marL="114300" lvl="1" indent="-114300" algn="l" defTabSz="666750">
            <a:lnSpc>
              <a:spcPct val="90000"/>
            </a:lnSpc>
            <a:spcBef>
              <a:spcPct val="0"/>
            </a:spcBef>
            <a:spcAft>
              <a:spcPct val="15000"/>
            </a:spcAft>
            <a:buChar char="•"/>
          </a:pPr>
          <a:r>
            <a:rPr lang="en-US" sz="1500" kern="1200" dirty="0"/>
            <a:t>Output experiments across</a:t>
          </a:r>
        </a:p>
      </dsp:txBody>
      <dsp:txXfrm>
        <a:off x="5109763" y="852874"/>
        <a:ext cx="2239490" cy="2567003"/>
      </dsp:txXfrm>
    </dsp:sp>
    <dsp:sp modelId="{1208F31D-40DC-B542-A9F3-49DD985A89CE}">
      <dsp:nvSpPr>
        <dsp:cNvPr id="0" name=""/>
        <dsp:cNvSpPr/>
      </dsp:nvSpPr>
      <dsp:spPr>
        <a:xfrm>
          <a:off x="7662783" y="164971"/>
          <a:ext cx="2239490" cy="687903"/>
        </a:xfrm>
        <a:prstGeom prst="rect">
          <a:avLst/>
        </a:prstGeom>
        <a:gradFill rotWithShape="0">
          <a:gsLst>
            <a:gs pos="0">
              <a:schemeClr val="accent4">
                <a:hueOff val="-4725531"/>
                <a:satOff val="-7569"/>
                <a:lumOff val="784"/>
                <a:alphaOff val="0"/>
                <a:tint val="94000"/>
                <a:satMod val="105000"/>
                <a:lumMod val="102000"/>
              </a:schemeClr>
            </a:gs>
            <a:gs pos="100000">
              <a:schemeClr val="accent4">
                <a:hueOff val="-4725531"/>
                <a:satOff val="-7569"/>
                <a:lumOff val="784"/>
                <a:alphaOff val="0"/>
                <a:shade val="74000"/>
                <a:satMod val="128000"/>
                <a:lumMod val="100000"/>
              </a:schemeClr>
            </a:gs>
          </a:gsLst>
          <a:lin ang="5400000" scaled="0"/>
        </a:gradFill>
        <a:ln w="9525" cap="flat" cmpd="sng" algn="ctr">
          <a:solidFill>
            <a:schemeClr val="accent4">
              <a:hueOff val="-4725531"/>
              <a:satOff val="-7569"/>
              <a:lumOff val="78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D) Applied: TCN – Performant Evolution – Including Events</a:t>
          </a:r>
        </a:p>
      </dsp:txBody>
      <dsp:txXfrm>
        <a:off x="7662783" y="164971"/>
        <a:ext cx="2239490" cy="687903"/>
      </dsp:txXfrm>
    </dsp:sp>
    <dsp:sp modelId="{25195D33-A218-6646-9CEB-E23A15CD4811}">
      <dsp:nvSpPr>
        <dsp:cNvPr id="0" name=""/>
        <dsp:cNvSpPr/>
      </dsp:nvSpPr>
      <dsp:spPr>
        <a:xfrm>
          <a:off x="7662783" y="852874"/>
          <a:ext cx="2239490" cy="2567003"/>
        </a:xfrm>
        <a:prstGeom prst="rect">
          <a:avLst/>
        </a:prstGeom>
        <a:solidFill>
          <a:schemeClr val="accent4">
            <a:tint val="40000"/>
            <a:alpha val="90000"/>
            <a:hueOff val="-4102677"/>
            <a:satOff val="-6812"/>
            <a:lumOff val="-151"/>
            <a:alphaOff val="0"/>
          </a:schemeClr>
        </a:solidFill>
        <a:ln w="9525" cap="flat" cmpd="sng" algn="ctr">
          <a:solidFill>
            <a:schemeClr val="accent4">
              <a:tint val="40000"/>
              <a:alpha val="90000"/>
              <a:hueOff val="-4102677"/>
              <a:satOff val="-6812"/>
              <a:lumOff val="-15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Knowledge driven events (negative effects causing abrupt changes)</a:t>
          </a:r>
        </a:p>
        <a:p>
          <a:pPr marL="228600" lvl="2" indent="-114300" algn="l" defTabSz="666750">
            <a:lnSpc>
              <a:spcPct val="90000"/>
            </a:lnSpc>
            <a:spcBef>
              <a:spcPct val="0"/>
            </a:spcBef>
            <a:spcAft>
              <a:spcPct val="15000"/>
            </a:spcAft>
            <a:buChar char="•"/>
          </a:pPr>
          <a:r>
            <a:rPr lang="en-US" sz="1500" kern="1200" dirty="0"/>
            <a:t>Incorporate abrupt model (negative effect)</a:t>
          </a:r>
        </a:p>
        <a:p>
          <a:pPr marL="114300" lvl="1" indent="-114300" algn="l" defTabSz="666750">
            <a:lnSpc>
              <a:spcPct val="90000"/>
            </a:lnSpc>
            <a:spcBef>
              <a:spcPct val="0"/>
            </a:spcBef>
            <a:spcAft>
              <a:spcPct val="15000"/>
            </a:spcAft>
            <a:buChar char="•"/>
          </a:pPr>
          <a:r>
            <a:rPr lang="en-US" sz="1500" kern="1200" dirty="0"/>
            <a:t>Continuous learning (stream real-time data)</a:t>
          </a:r>
        </a:p>
        <a:p>
          <a:pPr marL="114300" lvl="1" indent="-114300" algn="l" defTabSz="666750">
            <a:lnSpc>
              <a:spcPct val="90000"/>
            </a:lnSpc>
            <a:spcBef>
              <a:spcPct val="0"/>
            </a:spcBef>
            <a:spcAft>
              <a:spcPct val="15000"/>
            </a:spcAft>
            <a:buChar char="•"/>
          </a:pPr>
          <a:r>
            <a:rPr lang="en-US" sz="1500" kern="1200" dirty="0"/>
            <a:t>Output experiments across more recent designs (knowledge graphs / news events / current stock data)  </a:t>
          </a:r>
        </a:p>
      </dsp:txBody>
      <dsp:txXfrm>
        <a:off x="7662783" y="852874"/>
        <a:ext cx="2239490" cy="256700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TCN networks design and hyper parameters be optimized through evolutionary techniques?</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Does a genetic algorithm perform better with high-dimensional and seasonal big data challenges such as market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we improve accuracy and performance of the deep neural networks?</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Knowledge driven events that cause abrupt changes be incorporated into the model?</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an adaptive continuous learning adaptive approach be applied (streaming market data and news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Results of experiments in complete design</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2.png>
</file>

<file path=ppt/media/image33.png>
</file>

<file path=ppt/media/image34.png>
</file>

<file path=ppt/media/image35.jpeg>
</file>

<file path=ppt/media/image36.png>
</file>

<file path=ppt/media/image37.jpeg>
</file>

<file path=ppt/media/image38.png>
</file>

<file path=ppt/media/image39.svg>
</file>

<file path=ppt/media/image4.png>
</file>

<file path=ppt/media/image40.png>
</file>

<file path=ppt/media/image41.png>
</file>

<file path=ppt/media/image42.svg>
</file>

<file path=ppt/media/image43.png>
</file>

<file path=ppt/media/image44.svg>
</file>

<file path=ppt/media/image45.png>
</file>

<file path=ppt/media/image46.svg>
</file>

<file path=ppt/media/image47.png>
</file>

<file path=ppt/media/image48.png>
</file>

<file path=ppt/media/image49.png>
</file>

<file path=ppt/media/image5.sv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E4D8E-1483-A24B-9B47-5A4823BD8C70}" type="datetimeFigureOut">
              <a:rPr lang="en-US" smtClean="0"/>
              <a:t>3/29/22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4663D1-B550-BF49-9E54-5C454DCFA890}" type="slidenum">
              <a:rPr lang="en-US" smtClean="0"/>
              <a:t>‹#›</a:t>
            </a:fld>
            <a:endParaRPr lang="en-US"/>
          </a:p>
        </p:txBody>
      </p:sp>
    </p:spTree>
    <p:extLst>
      <p:ext uri="{BB962C8B-B14F-4D97-AF65-F5344CB8AC3E}">
        <p14:creationId xmlns:p14="http://schemas.microsoft.com/office/powerpoint/2010/main" val="30210087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a:t>
            </a:fld>
            <a:endParaRPr lang="en-US"/>
          </a:p>
        </p:txBody>
      </p:sp>
    </p:spTree>
    <p:extLst>
      <p:ext uri="{BB962C8B-B14F-4D97-AF65-F5344CB8AC3E}">
        <p14:creationId xmlns:p14="http://schemas.microsoft.com/office/powerpoint/2010/main" val="1056012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17</a:t>
            </a:fld>
            <a:endParaRPr lang="en-US"/>
          </a:p>
        </p:txBody>
      </p:sp>
    </p:spTree>
    <p:extLst>
      <p:ext uri="{BB962C8B-B14F-4D97-AF65-F5344CB8AC3E}">
        <p14:creationId xmlns:p14="http://schemas.microsoft.com/office/powerpoint/2010/main" val="2604324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18</a:t>
            </a:fld>
            <a:endParaRPr lang="en-US"/>
          </a:p>
        </p:txBody>
      </p:sp>
    </p:spTree>
    <p:extLst>
      <p:ext uri="{BB962C8B-B14F-4D97-AF65-F5344CB8AC3E}">
        <p14:creationId xmlns:p14="http://schemas.microsoft.com/office/powerpoint/2010/main" val="204968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generic architecture does not rely on TS-specific knowledge.</a:t>
            </a:r>
          </a:p>
          <a:p>
            <a:endParaRPr lang="en-US" dirty="0"/>
          </a:p>
          <a:p>
            <a:r>
              <a:rPr lang="en-US" dirty="0"/>
              <a:t>The interpretable architecture can be constructed by reusing the overall architectural approach in Fig. 1 and by adding structure to basis layers at stack level. Forecasting practitioners often use the decomposition of time series into trend and seasonality,</a:t>
            </a:r>
          </a:p>
          <a:p>
            <a:endParaRPr lang="en-US" dirty="0"/>
          </a:p>
          <a:p>
            <a:r>
              <a:rPr lang="en-US" sz="1200" b="0" i="0" kern="1200" dirty="0">
                <a:solidFill>
                  <a:schemeClr val="tx1"/>
                </a:solidFill>
                <a:effectLst/>
                <a:latin typeface="+mn-lt"/>
                <a:ea typeface="+mn-ea"/>
                <a:cs typeface="+mn-cs"/>
              </a:rPr>
              <a:t>R square can have a negative value </a:t>
            </a:r>
            <a:r>
              <a:rPr lang="en-US" sz="1200" b="1" i="0" kern="1200" dirty="0">
                <a:solidFill>
                  <a:schemeClr val="tx1"/>
                </a:solidFill>
                <a:effectLst/>
                <a:latin typeface="+mn-lt"/>
                <a:ea typeface="+mn-ea"/>
                <a:cs typeface="+mn-cs"/>
              </a:rPr>
              <a:t>when the model selected does not follow the trend of the data</a:t>
            </a:r>
            <a:r>
              <a:rPr lang="en-US" sz="1200" b="0" i="0" kern="1200" dirty="0">
                <a:solidFill>
                  <a:schemeClr val="tx1"/>
                </a:solidFill>
                <a:effectLst/>
                <a:latin typeface="+mn-lt"/>
                <a:ea typeface="+mn-ea"/>
                <a:cs typeface="+mn-cs"/>
              </a:rPr>
              <a:t>, therefore leading to a worse fit than the horizontal line.</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19</a:t>
            </a:fld>
            <a:endParaRPr lang="en-US"/>
          </a:p>
        </p:txBody>
      </p:sp>
    </p:spTree>
    <p:extLst>
      <p:ext uri="{BB962C8B-B14F-4D97-AF65-F5344CB8AC3E}">
        <p14:creationId xmlns:p14="http://schemas.microsoft.com/office/powerpoint/2010/main" val="3985096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20</a:t>
            </a:fld>
            <a:endParaRPr lang="en-US"/>
          </a:p>
        </p:txBody>
      </p:sp>
    </p:spTree>
    <p:extLst>
      <p:ext uri="{BB962C8B-B14F-4D97-AF65-F5344CB8AC3E}">
        <p14:creationId xmlns:p14="http://schemas.microsoft.com/office/powerpoint/2010/main" val="603471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 novel </a:t>
            </a:r>
            <a:r>
              <a:rPr lang="en-US" dirty="0" err="1"/>
              <a:t>attentionbased</a:t>
            </a:r>
            <a:r>
              <a:rPr lang="en-US" dirty="0"/>
              <a:t> architecture which combines high-performance multi-horizon forecasting with interpretable insights into temporal dynamics. </a:t>
            </a:r>
          </a:p>
          <a:p>
            <a:endParaRPr lang="en-US" dirty="0"/>
          </a:p>
          <a:p>
            <a:r>
              <a:rPr lang="en-US" dirty="0"/>
              <a:t>To learn temporal relationships at different scales, TFT uses recurrent layers for local processing and interpretable self-attention layers for long-term dependencies.</a:t>
            </a:r>
          </a:p>
          <a:p>
            <a:endParaRPr lang="en-US" dirty="0"/>
          </a:p>
          <a:p>
            <a:r>
              <a:rPr lang="en-US" dirty="0"/>
              <a:t>Explainable </a:t>
            </a:r>
          </a:p>
        </p:txBody>
      </p:sp>
      <p:sp>
        <p:nvSpPr>
          <p:cNvPr id="4" name="Slide Number Placeholder 3"/>
          <p:cNvSpPr>
            <a:spLocks noGrp="1"/>
          </p:cNvSpPr>
          <p:nvPr>
            <p:ph type="sldNum" sz="quarter" idx="5"/>
          </p:nvPr>
        </p:nvSpPr>
        <p:spPr/>
        <p:txBody>
          <a:bodyPr/>
          <a:lstStyle/>
          <a:p>
            <a:fld id="{D54663D1-B550-BF49-9E54-5C454DCFA890}" type="slidenum">
              <a:rPr lang="en-US" smtClean="0"/>
              <a:t>21</a:t>
            </a:fld>
            <a:endParaRPr lang="en-US"/>
          </a:p>
        </p:txBody>
      </p:sp>
    </p:spTree>
    <p:extLst>
      <p:ext uri="{BB962C8B-B14F-4D97-AF65-F5344CB8AC3E}">
        <p14:creationId xmlns:p14="http://schemas.microsoft.com/office/powerpoint/2010/main" val="3891269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23</a:t>
            </a:fld>
            <a:endParaRPr lang="en-US"/>
          </a:p>
        </p:txBody>
      </p:sp>
    </p:spTree>
    <p:extLst>
      <p:ext uri="{BB962C8B-B14F-4D97-AF65-F5344CB8AC3E}">
        <p14:creationId xmlns:p14="http://schemas.microsoft.com/office/powerpoint/2010/main" val="19162342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www.nature.com</a:t>
            </a:r>
            <a:r>
              <a:rPr lang="en-US"/>
              <a:t>/articles/s41598-021-82338-6#MOESM1</a:t>
            </a:r>
          </a:p>
        </p:txBody>
      </p:sp>
      <p:sp>
        <p:nvSpPr>
          <p:cNvPr id="4" name="Slide Number Placeholder 3"/>
          <p:cNvSpPr>
            <a:spLocks noGrp="1"/>
          </p:cNvSpPr>
          <p:nvPr>
            <p:ph type="sldNum" sz="quarter" idx="5"/>
          </p:nvPr>
        </p:nvSpPr>
        <p:spPr/>
        <p:txBody>
          <a:bodyPr/>
          <a:lstStyle/>
          <a:p>
            <a:fld id="{D54663D1-B550-BF49-9E54-5C454DCFA890}" type="slidenum">
              <a:rPr lang="en-US" smtClean="0"/>
              <a:t>29</a:t>
            </a:fld>
            <a:endParaRPr lang="en-US"/>
          </a:p>
        </p:txBody>
      </p:sp>
    </p:spTree>
    <p:extLst>
      <p:ext uri="{BB962C8B-B14F-4D97-AF65-F5344CB8AC3E}">
        <p14:creationId xmlns:p14="http://schemas.microsoft.com/office/powerpoint/2010/main" val="16977993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u="none" strike="noStrike" dirty="0">
                <a:effectLst/>
                <a:latin typeface="+mn-lt"/>
              </a:rPr>
              <a:t>Consumer Staples</a:t>
            </a:r>
            <a:endParaRPr lang="en-US" sz="1200" b="0" i="0" u="none" strike="noStrike" dirty="0">
              <a:effectLst/>
              <a:latin typeface="+mn-lt"/>
            </a:endParaRPr>
          </a:p>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45</a:t>
            </a:fld>
            <a:endParaRPr lang="en-US"/>
          </a:p>
        </p:txBody>
      </p:sp>
    </p:spTree>
    <p:extLst>
      <p:ext uri="{BB962C8B-B14F-4D97-AF65-F5344CB8AC3E}">
        <p14:creationId xmlns:p14="http://schemas.microsoft.com/office/powerpoint/2010/main" val="3249986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business cycle approach to asset allocation can add additional insights as part of a intermediate to longer term strategy.  Although each business cycle is different, this analysis suggests that there is a cyclical pattern in the economy and performance in asset categories in the macro and sector do show some correlation.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Indicator</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Description</a:t>
            </a:r>
          </a:p>
          <a:p>
            <a:r>
              <a:rPr lang="en-US" sz="1200" kern="1200" dirty="0">
                <a:solidFill>
                  <a:schemeClr val="tx1"/>
                </a:solidFill>
                <a:effectLst/>
                <a:latin typeface="+mn-lt"/>
                <a:ea typeface="+mn-ea"/>
                <a:cs typeface="+mn-cs"/>
              </a:rPr>
              <a:t>CPI (Macro) Consumer price index measure changes in the price level of a weighted average market basket of consumer goods and services purchases by households</a:t>
            </a:r>
          </a:p>
          <a:p>
            <a:r>
              <a:rPr lang="en-US" sz="1200" kern="1200" dirty="0">
                <a:solidFill>
                  <a:schemeClr val="tx1"/>
                </a:solidFill>
                <a:effectLst/>
                <a:latin typeface="+mn-lt"/>
                <a:ea typeface="+mn-ea"/>
                <a:cs typeface="+mn-cs"/>
              </a:rPr>
              <a:t>Technology (Sector) Price and yield performance of publicly traded equity securities of companies in the technology select sector index.  </a:t>
            </a:r>
          </a:p>
          <a:p>
            <a:r>
              <a:rPr lang="en-US" sz="1200" kern="1200" dirty="0">
                <a:solidFill>
                  <a:schemeClr val="tx1"/>
                </a:solidFill>
                <a:effectLst/>
                <a:latin typeface="+mn-lt"/>
                <a:ea typeface="+mn-ea"/>
                <a:cs typeface="+mn-cs"/>
              </a:rPr>
              <a:t>Real estate (Sector) Price and yield performance of publicly traded equity securities of companies that purchase office building, hotels and other real property.  </a:t>
            </a:r>
          </a:p>
          <a:p>
            <a:r>
              <a:rPr lang="en-US" sz="1200" kern="1200" dirty="0">
                <a:solidFill>
                  <a:schemeClr val="tx1"/>
                </a:solidFill>
                <a:effectLst/>
                <a:latin typeface="+mn-lt"/>
                <a:ea typeface="+mn-ea"/>
                <a:cs typeface="+mn-cs"/>
              </a:rPr>
              <a:t>Industrials (Sector) Tracks the stocks of some of the largest companies in the US economy; large CAP US equities (e.g. MSFT, BA, HD, AMGN, UNH, DIS, JNJ)</a:t>
            </a:r>
          </a:p>
          <a:p>
            <a:r>
              <a:rPr lang="en-US" sz="1200" kern="1200" dirty="0">
                <a:solidFill>
                  <a:schemeClr val="tx1"/>
                </a:solidFill>
                <a:effectLst/>
                <a:latin typeface="+mn-lt"/>
                <a:ea typeface="+mn-ea"/>
                <a:cs typeface="+mn-cs"/>
              </a:rPr>
              <a:t>Oil (Macro) Crude oil prices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When combined with the analysis we see the relative performance therefore having business cycle insights can provide insights into more economically sensitive sectors as related to more defensively oriented sectors.  </a:t>
            </a:r>
          </a:p>
          <a:p>
            <a:endParaRPr lang="en-US" sz="120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Early – expand before peak - Sectors that typically benefit most from low interest rates—such as consumer discretionary, financials, and real estate which we also see in our analysis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Peak – during this phase the technology stocks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Contraction shows that Oil and by proxy energy stocks to do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Recession shows that consumer staples tend to do better – where revenues are tied to basic needs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Expansion after trough matches the expand before peak </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Economic researchers (Ibbotson et al.) state that economic factors influence asset prices, however there is still research required to determine the best way to incorporate economic factors into asset allocation approaches.  The impact of the pandemic entered the US into a contraction after peak cycle that was not influenced by other economic factors.  There is debate whether we should have eliminated that period from the analysis however it still provides valuable insights to the impact on sector and macro indicators.  Today the problem with business cycle analysis is research centers such as NBER are not timely in their analysis (their last announcement of recession was a full 12 months after the fact).  Leveraging the full AI model with the 12 data sources continues to predict that we are still in the contraction after peak phase of the business cycle.  We believe with a disciplined business cycle approach that we can better predict the natural phases of the economy and better analyze the underlying factors and trends across various time horizons through the use of both macro and sector data sources.</a:t>
            </a:r>
          </a:p>
          <a:p>
            <a:endParaRPr lang="en-US" b="0" dirty="0"/>
          </a:p>
        </p:txBody>
      </p:sp>
      <p:sp>
        <p:nvSpPr>
          <p:cNvPr id="4" name="Slide Number Placeholder 3"/>
          <p:cNvSpPr>
            <a:spLocks noGrp="1"/>
          </p:cNvSpPr>
          <p:nvPr>
            <p:ph type="sldNum" sz="quarter" idx="5"/>
          </p:nvPr>
        </p:nvSpPr>
        <p:spPr/>
        <p:txBody>
          <a:bodyPr/>
          <a:lstStyle/>
          <a:p>
            <a:fld id="{D54663D1-B550-BF49-9E54-5C454DCFA890}" type="slidenum">
              <a:rPr lang="en-US" smtClean="0"/>
              <a:t>61</a:t>
            </a:fld>
            <a:endParaRPr lang="en-US"/>
          </a:p>
        </p:txBody>
      </p:sp>
    </p:spTree>
    <p:extLst>
      <p:ext uri="{BB962C8B-B14F-4D97-AF65-F5344CB8AC3E}">
        <p14:creationId xmlns:p14="http://schemas.microsoft.com/office/powerpoint/2010/main" val="15990995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Over the intermediate term, asset performance is often driven largely by cyclical factors tied to the state of the economy—such as corporate earnings, interest rates, and inflation. The business cycle, which encompasses the cyclical fluctuations in an economy over many months or a few years, can therefore be a critical determinant of asset market returns and the relative performance of various asset classes.</a:t>
            </a:r>
          </a:p>
          <a:p>
            <a:endParaRPr lang="en-US" sz="1200" b="0" i="0"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Specifically, there are 4 distinct phases of a typical business cycle (see chart below):</a:t>
            </a:r>
          </a:p>
          <a:p>
            <a:pPr fontAlgn="base"/>
            <a:r>
              <a:rPr lang="en-US" b="1" i="0" dirty="0">
                <a:effectLst/>
              </a:rPr>
              <a:t>Early-cycle phase:</a:t>
            </a:r>
            <a:r>
              <a:rPr lang="en-US" b="0" i="0" dirty="0">
                <a:effectLst/>
              </a:rPr>
              <a:t> Generally a sharp recovery from recession, marked by an inflection from negative to positive growth in economic activity (e.g., gross domestic product, industrial production), then an accelerating growth rate. Credit conditions stop tightening amid easy monetary policy, creating a healthy environment for rapid margin expansion and profit growth. Business inventories are low, while sales growth improves significantly.</a:t>
            </a:r>
          </a:p>
          <a:p>
            <a:pPr fontAlgn="base"/>
            <a:r>
              <a:rPr lang="en-US" b="1" i="0" dirty="0">
                <a:effectLst/>
              </a:rPr>
              <a:t>Mid-cycle phase:</a:t>
            </a:r>
            <a:r>
              <a:rPr lang="en-US" b="0" i="0" dirty="0">
                <a:effectLst/>
              </a:rPr>
              <a:t> Typically the longest phase of the business cycle. The mid cycle is characterized by a positive but more moderate rate of growth than that experienced during the early-cycle phase. Economic activity gathers momentum, credit growth becomes strong, and profitability is healthy against an accommodative—though increasingly neutral— monetary policy backdrop. Inventories and sales grow, reaching equilibrium relative to each other.</a:t>
            </a:r>
          </a:p>
          <a:p>
            <a:pPr fontAlgn="base"/>
            <a:r>
              <a:rPr lang="en-US" b="1" i="0" dirty="0">
                <a:effectLst/>
              </a:rPr>
              <a:t>Late-cycle phase:</a:t>
            </a:r>
            <a:r>
              <a:rPr lang="en-US" b="0" i="0" dirty="0">
                <a:effectLst/>
              </a:rPr>
              <a:t> Often coincides with peak economic activity, implying that the rate of growth remains positive but slows. A typical late-cycle phase may be characterized as an overheating stage for the economy when capacity becomes constrained, which leads to rising inflationary pressures. While rates of inflation are not always high, rising inflationary pressures and a tight labor market tend to crimp profit margins and lead to tighter monetary policy.</a:t>
            </a:r>
          </a:p>
          <a:p>
            <a:pPr fontAlgn="base"/>
            <a:r>
              <a:rPr lang="en-US" b="1" i="0" dirty="0">
                <a:effectLst/>
              </a:rPr>
              <a:t>Recession phase:</a:t>
            </a:r>
            <a:r>
              <a:rPr lang="en-US" b="0" i="0" dirty="0">
                <a:effectLst/>
              </a:rPr>
              <a:t> Features a contraction in economic activity. Corporate profits decline and credit is scarce. Monetary policy becomes more accommodative and inventories gradually fall despite low sales levels, setting up for the next recovery.</a:t>
            </a:r>
          </a:p>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63</a:t>
            </a:fld>
            <a:endParaRPr lang="en-US"/>
          </a:p>
        </p:txBody>
      </p:sp>
    </p:spTree>
    <p:extLst>
      <p:ext uri="{BB962C8B-B14F-4D97-AF65-F5344CB8AC3E}">
        <p14:creationId xmlns:p14="http://schemas.microsoft.com/office/powerpoint/2010/main" val="1249431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a:t>
            </a:fld>
            <a:endParaRPr lang="en-US"/>
          </a:p>
        </p:txBody>
      </p:sp>
    </p:spTree>
    <p:extLst>
      <p:ext uri="{BB962C8B-B14F-4D97-AF65-F5344CB8AC3E}">
        <p14:creationId xmlns:p14="http://schemas.microsoft.com/office/powerpoint/2010/main" val="23026821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Key takeaways</a:t>
            </a:r>
          </a:p>
          <a:p>
            <a:pPr fontAlgn="base"/>
            <a:r>
              <a:rPr lang="en-US" b="0" i="0" dirty="0">
                <a:effectLst/>
              </a:rPr>
              <a:t>The business cycle reflects the aggregate fluctuations of economic activity, which can be a critical determinant of asset performance over the intermediate term.</a:t>
            </a:r>
          </a:p>
          <a:p>
            <a:pPr fontAlgn="base"/>
            <a:r>
              <a:rPr lang="en-US" b="0" i="0" dirty="0">
                <a:effectLst/>
              </a:rPr>
              <a:t>Changes in key economic indicators have historically provided a fairly reliable guide to recognizing the business cycle's 4 distinct phases—early, mid, late, and recession.</a:t>
            </a:r>
          </a:p>
          <a:p>
            <a:pPr fontAlgn="base"/>
            <a:r>
              <a:rPr lang="en-US" b="0" i="0" dirty="0">
                <a:effectLst/>
              </a:rPr>
              <a:t>Our approach seeks to identify the shifting economic phases, providing a framework for making asset allocation decisions according to the probability that assets may outperform or underperform.</a:t>
            </a:r>
          </a:p>
          <a:p>
            <a:pPr fontAlgn="base"/>
            <a:r>
              <a:rPr lang="en-US" b="0" i="0" dirty="0">
                <a:effectLst/>
              </a:rPr>
              <a:t>For example, the early cycle phase is typically characterized by a sharp economic recovery and the outperformance of equities and other economically sensitive assets.</a:t>
            </a:r>
          </a:p>
          <a:p>
            <a:pPr fontAlgn="base"/>
            <a:r>
              <a:rPr lang="en-US" b="0" i="0" dirty="0">
                <a:effectLst/>
              </a:rPr>
              <a:t>This approach may be incorporated into an asset allocation framework to take advantage of cyclical performance that may deviate from longer-term asset returns.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business cycle approach to asset allocation can add value as part of an intermediate-term investment strategy. </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64</a:t>
            </a:fld>
            <a:endParaRPr lang="en-US"/>
          </a:p>
        </p:txBody>
      </p:sp>
    </p:spTree>
    <p:extLst>
      <p:ext uri="{BB962C8B-B14F-4D97-AF65-F5344CB8AC3E}">
        <p14:creationId xmlns:p14="http://schemas.microsoft.com/office/powerpoint/2010/main" val="4053414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a:t>
            </a:fld>
            <a:endParaRPr lang="en-US"/>
          </a:p>
        </p:txBody>
      </p:sp>
    </p:spTree>
    <p:extLst>
      <p:ext uri="{BB962C8B-B14F-4D97-AF65-F5344CB8AC3E}">
        <p14:creationId xmlns:p14="http://schemas.microsoft.com/office/powerpoint/2010/main" val="1555920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4</a:t>
            </a:fld>
            <a:endParaRPr lang="en-US"/>
          </a:p>
        </p:txBody>
      </p:sp>
    </p:spTree>
    <p:extLst>
      <p:ext uri="{BB962C8B-B14F-4D97-AF65-F5344CB8AC3E}">
        <p14:creationId xmlns:p14="http://schemas.microsoft.com/office/powerpoint/2010/main" val="1814748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 normalize the input of hidden layers (which counteracts the exploding gradient problem among other things), weight normalization is applied to every convolutional layer.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order to prevent overfitting, regularization is introduced via dropout after every convolutional layer in every residual block. The following figure shows the final residual block.</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6</a:t>
            </a:fld>
            <a:endParaRPr lang="en-US"/>
          </a:p>
        </p:txBody>
      </p:sp>
    </p:spTree>
    <p:extLst>
      <p:ext uri="{BB962C8B-B14F-4D97-AF65-F5344CB8AC3E}">
        <p14:creationId xmlns:p14="http://schemas.microsoft.com/office/powerpoint/2010/main" val="172501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R2 (coefficient of determination) regression score function.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takes a time series, a starting point (here, we are starting at half of the series) and a forecast horizon. It returns the </a:t>
            </a:r>
            <a:r>
              <a:rPr lang="en-US" dirty="0" err="1"/>
              <a:t>TimeSeries</a:t>
            </a:r>
            <a:r>
              <a:rPr lang="en-US" sz="1200" b="0" i="0" kern="1200" dirty="0">
                <a:solidFill>
                  <a:schemeClr val="tx1"/>
                </a:solidFill>
                <a:effectLst/>
                <a:latin typeface="+mn-lt"/>
                <a:ea typeface="+mn-ea"/>
                <a:cs typeface="+mn-cs"/>
              </a:rPr>
              <a:t> containing the historical forecasts </a:t>
            </a:r>
            <a:r>
              <a:rPr lang="en-US" sz="1200" b="0" i="1" kern="1200" dirty="0">
                <a:solidFill>
                  <a:schemeClr val="tx1"/>
                </a:solidFill>
                <a:effectLst/>
                <a:latin typeface="+mn-lt"/>
                <a:ea typeface="+mn-ea"/>
                <a:cs typeface="+mn-cs"/>
              </a:rPr>
              <a:t>would have been obtained</a:t>
            </a:r>
            <a:r>
              <a:rPr lang="en-US" sz="1200" b="0" i="0" kern="1200" dirty="0">
                <a:solidFill>
                  <a:schemeClr val="tx1"/>
                </a:solidFill>
                <a:effectLst/>
                <a:latin typeface="+mn-lt"/>
                <a:ea typeface="+mn-ea"/>
                <a:cs typeface="+mn-cs"/>
              </a:rPr>
              <a:t> when using the model to forecast the series with the specified forecast horizon (here 3 months), starting at the specified timestamp (using an expanding window strategy).</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7</a:t>
            </a:fld>
            <a:endParaRPr lang="en-US"/>
          </a:p>
        </p:txBody>
      </p:sp>
    </p:spTree>
    <p:extLst>
      <p:ext uri="{BB962C8B-B14F-4D97-AF65-F5344CB8AC3E}">
        <p14:creationId xmlns:p14="http://schemas.microsoft.com/office/powerpoint/2010/main" val="2815753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8</a:t>
            </a:fld>
            <a:endParaRPr lang="en-US"/>
          </a:p>
        </p:txBody>
      </p:sp>
    </p:spTree>
    <p:extLst>
      <p:ext uri="{BB962C8B-B14F-4D97-AF65-F5344CB8AC3E}">
        <p14:creationId xmlns:p14="http://schemas.microsoft.com/office/powerpoint/2010/main" val="1445318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Plot the autocorrelation function</a:t>
            </a:r>
          </a:p>
          <a:p>
            <a:r>
              <a:rPr lang="en-US" sz="1200" b="0" i="0" kern="1200" dirty="0">
                <a:solidFill>
                  <a:schemeClr val="tx1"/>
                </a:solidFill>
                <a:effectLst/>
                <a:latin typeface="+mn-lt"/>
                <a:ea typeface="+mn-ea"/>
                <a:cs typeface="+mn-cs"/>
              </a:rPr>
              <a:t>Plots lags on the horizontal and the correlations on vertical axis.</a:t>
            </a:r>
          </a:p>
          <a:p>
            <a:br>
              <a:rPr lang="en-US" dirty="0"/>
            </a:b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10</a:t>
            </a:fld>
            <a:endParaRPr lang="en-US"/>
          </a:p>
        </p:txBody>
      </p:sp>
    </p:spTree>
    <p:extLst>
      <p:ext uri="{BB962C8B-B14F-4D97-AF65-F5344CB8AC3E}">
        <p14:creationId xmlns:p14="http://schemas.microsoft.com/office/powerpoint/2010/main" val="4047237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14</a:t>
            </a:fld>
            <a:endParaRPr lang="en-US"/>
          </a:p>
        </p:txBody>
      </p:sp>
    </p:spTree>
    <p:extLst>
      <p:ext uri="{BB962C8B-B14F-4D97-AF65-F5344CB8AC3E}">
        <p14:creationId xmlns:p14="http://schemas.microsoft.com/office/powerpoint/2010/main" val="36482116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3/29/22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19829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6082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39115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180981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74472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3/29/22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251779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3/29/22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73125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063356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3/29/22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36838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39184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3/29/22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1604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3/29/22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81686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3/29/22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109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3/29/22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9482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3/29/22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49097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9215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3979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3/29/22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78677657"/>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github.com/shawnmccarthy/TEMPORAL/projects/1" TargetMode="External"/><Relationship Id="rId4" Type="http://schemas.openxmlformats.org/officeDocument/2006/relationships/hyperlink" Target="https://github.com/shawnmccarthy/TEMPORAL"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hyperlink" Target="https://arxiv.org/pdf/1906.04397.pd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s://arxiv.org/pdf/1912.09363.pdf"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26.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sraf.nd.edu/loughranmcdonald-master-dictionary/"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s://www.nature.com/articles/s41598-021-82338-6#ref-CR21"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www.gm.fh-koeln.de/ciopwebpub/Thill20a.d/bioma2020-tcn.pdf" TargetMode="External"/><Relationship Id="rId13"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hyperlink" Target="https://www.frbsf.org/economic-research/indicators-data/daily-news-sentiment-index/" TargetMode="External"/><Relationship Id="rId12" Type="http://schemas.openxmlformats.org/officeDocument/2006/relationships/hyperlink" Target="https://unit8co.github.io/darts/examples/13-TFT-examples.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github.com/philipperemy/keras-tcn" TargetMode="External"/><Relationship Id="rId11" Type="http://schemas.openxmlformats.org/officeDocument/2006/relationships/hyperlink" Target="https://towardsdatascience.com/temporal-fusion-transformer-a-primer-on-deep-forecasting-in-python-4eb37f3f3594" TargetMode="External"/><Relationship Id="rId5" Type="http://schemas.openxmlformats.org/officeDocument/2006/relationships/hyperlink" Target="https://towardsdatascience.com/temporal-coils-intro-to-temporal-convolutional-networks-for-time-series-forecasting-in-python-5907c04febc6" TargetMode="External"/><Relationship Id="rId10" Type="http://schemas.openxmlformats.org/officeDocument/2006/relationships/hyperlink" Target="https://ai.googleblog.com/2021/12/interpretable-deep-learning-for-time.html" TargetMode="External"/><Relationship Id="rId4" Type="http://schemas.openxmlformats.org/officeDocument/2006/relationships/hyperlink" Target="https://github.com/unit8co/darts" TargetMode="External"/><Relationship Id="rId9" Type="http://schemas.openxmlformats.org/officeDocument/2006/relationships/hyperlink" Target="https://unit8co.github.io/darts/examples/07-NBEATS-examples.html" TargetMode="External"/><Relationship Id="rId14" Type="http://schemas.openxmlformats.org/officeDocument/2006/relationships/image" Target="../media/image5.svg"/></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3" Type="http://schemas.openxmlformats.org/officeDocument/2006/relationships/hyperlink" Target="https://www.nature.com/articles/s41598-021-82338-6#MOESM1" TargetMode="External"/><Relationship Id="rId2" Type="http://schemas.openxmlformats.org/officeDocument/2006/relationships/hyperlink" Target="https://www.researchgate.net/publication/354471601_Predicting_stock_market_crisis_via_market_indicators_and_mixed_frequency_investor_sentiments"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3" Type="http://schemas.openxmlformats.org/officeDocument/2006/relationships/hyperlink" Target="https://huggingface.co/datasets/emotion" TargetMode="External"/><Relationship Id="rId2" Type="http://schemas.openxmlformats.org/officeDocument/2006/relationships/hyperlink" Target="https://aclanthology.org/D18-1404.pdf" TargetMode="External"/><Relationship Id="rId1" Type="http://schemas.openxmlformats.org/officeDocument/2006/relationships/slideLayout" Target="../slideLayouts/slideLayout2.xml"/><Relationship Id="rId4" Type="http://schemas.openxmlformats.org/officeDocument/2006/relationships/hyperlink" Target="https://huggingface.co/datasets/financial_phraseban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s://finance.yahoo.com/etf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www.semantic-web-journal.net/system/files/swj1167.pdf" TargetMode="External"/></Relationships>
</file>

<file path=ppt/slides/_rels/slide40.xml.rels><?xml version="1.0" encoding="UTF-8" standalone="yes"?>
<Relationships xmlns="http://schemas.openxmlformats.org/package/2006/relationships"><Relationship Id="rId8" Type="http://schemas.openxmlformats.org/officeDocument/2006/relationships/hyperlink" Target="https://finance.yahoo.com/quote/MPC?p=MPC" TargetMode="External"/><Relationship Id="rId3" Type="http://schemas.openxmlformats.org/officeDocument/2006/relationships/hyperlink" Target="https://finance.yahoo.com/quote/XOM?p=XOM" TargetMode="External"/><Relationship Id="rId7" Type="http://schemas.openxmlformats.org/officeDocument/2006/relationships/hyperlink" Target="https://finance.yahoo.com/quote/SLB?p=SLB" TargetMode="External"/><Relationship Id="rId12" Type="http://schemas.openxmlformats.org/officeDocument/2006/relationships/hyperlink" Target="https://finance.yahoo.com/quote/WMB?p=WMB"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EOG?p=EOG" TargetMode="External"/><Relationship Id="rId11" Type="http://schemas.openxmlformats.org/officeDocument/2006/relationships/hyperlink" Target="https://finance.yahoo.com/quote/KMI?p=KMI" TargetMode="External"/><Relationship Id="rId5" Type="http://schemas.openxmlformats.org/officeDocument/2006/relationships/hyperlink" Target="https://finance.yahoo.com/quote/COP?p=COP" TargetMode="External"/><Relationship Id="rId10" Type="http://schemas.openxmlformats.org/officeDocument/2006/relationships/hyperlink" Target="https://finance.yahoo.com/quote/PSX?p=PSX" TargetMode="External"/><Relationship Id="rId4" Type="http://schemas.openxmlformats.org/officeDocument/2006/relationships/hyperlink" Target="https://finance.yahoo.com/quote/CVX?p=CVX" TargetMode="External"/><Relationship Id="rId9" Type="http://schemas.openxmlformats.org/officeDocument/2006/relationships/hyperlink" Target="https://finance.yahoo.com/quote/PXD?p=PXD"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finance.yahoo.com/quote/AEM.TO?p=AEM.TO" TargetMode="External"/><Relationship Id="rId3" Type="http://schemas.openxmlformats.org/officeDocument/2006/relationships/hyperlink" Target="https://finance.yahoo.com/quote/NEM?p=NEM" TargetMode="External"/><Relationship Id="rId7" Type="http://schemas.openxmlformats.org/officeDocument/2006/relationships/hyperlink" Target="https://finance.yahoo.com/quote/NCM.AX?p=NCM.AX" TargetMode="External"/><Relationship Id="rId12" Type="http://schemas.openxmlformats.org/officeDocument/2006/relationships/hyperlink" Target="https://finance.yahoo.com/quote/GFI.JO?p=GFI.JO"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WPM.TO?p=WPM.TO" TargetMode="External"/><Relationship Id="rId11" Type="http://schemas.openxmlformats.org/officeDocument/2006/relationships/hyperlink" Target="https://finance.yahoo.com/quote/K.TO?p=K.TO" TargetMode="External"/><Relationship Id="rId5" Type="http://schemas.openxmlformats.org/officeDocument/2006/relationships/hyperlink" Target="https://finance.yahoo.com/quote/FNV.TO?p=FNV.TO" TargetMode="External"/><Relationship Id="rId10" Type="http://schemas.openxmlformats.org/officeDocument/2006/relationships/hyperlink" Target="https://finance.yahoo.com/quote/NST.AX?p=NST.AX" TargetMode="External"/><Relationship Id="rId4" Type="http://schemas.openxmlformats.org/officeDocument/2006/relationships/hyperlink" Target="https://finance.yahoo.com/quote/ABX.TO?p=ABX.TO" TargetMode="External"/><Relationship Id="rId9" Type="http://schemas.openxmlformats.org/officeDocument/2006/relationships/hyperlink" Target="https://finance.yahoo.com/quote/KL.TO?p=KL.TO"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finance.yahoo.com/quote/NEM?p=NEM" TargetMode="External"/><Relationship Id="rId3" Type="http://schemas.openxmlformats.org/officeDocument/2006/relationships/hyperlink" Target="https://finance.yahoo.com/quote/LIN.L?p=LIN.L" TargetMode="External"/><Relationship Id="rId7" Type="http://schemas.openxmlformats.org/officeDocument/2006/relationships/hyperlink" Target="https://finance.yahoo.com/quote/ECL?p=ECL" TargetMode="External"/><Relationship Id="rId12" Type="http://schemas.openxmlformats.org/officeDocument/2006/relationships/hyperlink" Target="https://finance.yahoo.com/quote/IFF?p=IFF"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FCX?p=FCX" TargetMode="External"/><Relationship Id="rId11" Type="http://schemas.openxmlformats.org/officeDocument/2006/relationships/hyperlink" Target="https://finance.yahoo.com/quote/PPG?p=PPG" TargetMode="External"/><Relationship Id="rId5" Type="http://schemas.openxmlformats.org/officeDocument/2006/relationships/hyperlink" Target="https://finance.yahoo.com/quote/APD?p=APD" TargetMode="External"/><Relationship Id="rId10" Type="http://schemas.openxmlformats.org/officeDocument/2006/relationships/hyperlink" Target="https://finance.yahoo.com/quote/DOW?p=DOW" TargetMode="External"/><Relationship Id="rId4" Type="http://schemas.openxmlformats.org/officeDocument/2006/relationships/hyperlink" Target="https://finance.yahoo.com/quote/SHW?p=SHW" TargetMode="External"/><Relationship Id="rId9" Type="http://schemas.openxmlformats.org/officeDocument/2006/relationships/hyperlink" Target="https://finance.yahoo.com/quote/DD?p=DD"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finance.yahoo.com/quote/MCD?p=MCD" TargetMode="External"/><Relationship Id="rId3" Type="http://schemas.openxmlformats.org/officeDocument/2006/relationships/hyperlink" Target="https://finance.yahoo.com/quote/UNH?p=UNH" TargetMode="External"/><Relationship Id="rId7" Type="http://schemas.openxmlformats.org/officeDocument/2006/relationships/hyperlink" Target="https://finance.yahoo.com/quote/CRM?p=CRM" TargetMode="External"/><Relationship Id="rId12" Type="http://schemas.openxmlformats.org/officeDocument/2006/relationships/hyperlink" Target="https://finance.yahoo.com/quote/BA?p=BA"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MSFT?p=MSFT" TargetMode="External"/><Relationship Id="rId11" Type="http://schemas.openxmlformats.org/officeDocument/2006/relationships/hyperlink" Target="https://finance.yahoo.com/quote/AMGN?p=AMGN" TargetMode="External"/><Relationship Id="rId5" Type="http://schemas.openxmlformats.org/officeDocument/2006/relationships/hyperlink" Target="https://finance.yahoo.com/quote/HD?p=HD" TargetMode="External"/><Relationship Id="rId10" Type="http://schemas.openxmlformats.org/officeDocument/2006/relationships/hyperlink" Target="https://finance.yahoo.com/quote/V?p=V" TargetMode="External"/><Relationship Id="rId4" Type="http://schemas.openxmlformats.org/officeDocument/2006/relationships/hyperlink" Target="https://finance.yahoo.com/quote/GS?p=GS" TargetMode="External"/><Relationship Id="rId9" Type="http://schemas.openxmlformats.org/officeDocument/2006/relationships/hyperlink" Target="https://finance.yahoo.com/quote/HON?p=HON"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finance.yahoo.com/quote/LOW?p=LOW" TargetMode="External"/><Relationship Id="rId3" Type="http://schemas.openxmlformats.org/officeDocument/2006/relationships/hyperlink" Target="https://finance.yahoo.com/quote/AMZN?p=AMZN" TargetMode="External"/><Relationship Id="rId7" Type="http://schemas.openxmlformats.org/officeDocument/2006/relationships/hyperlink" Target="https://finance.yahoo.com/quote/MCD?p=MCD" TargetMode="External"/><Relationship Id="rId12" Type="http://schemas.openxmlformats.org/officeDocument/2006/relationships/hyperlink" Target="https://finance.yahoo.com/quote/TJX?p=TJX"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NKE?p=NKE" TargetMode="External"/><Relationship Id="rId11" Type="http://schemas.openxmlformats.org/officeDocument/2006/relationships/hyperlink" Target="https://finance.yahoo.com/quote/BKNG?p=BKNG" TargetMode="External"/><Relationship Id="rId5" Type="http://schemas.openxmlformats.org/officeDocument/2006/relationships/hyperlink" Target="https://finance.yahoo.com/quote/HD?p=HD" TargetMode="External"/><Relationship Id="rId10" Type="http://schemas.openxmlformats.org/officeDocument/2006/relationships/hyperlink" Target="https://finance.yahoo.com/quote/TGT?p=TGT" TargetMode="External"/><Relationship Id="rId4" Type="http://schemas.openxmlformats.org/officeDocument/2006/relationships/hyperlink" Target="https://finance.yahoo.com/quote/TSLA?p=TSLA" TargetMode="External"/><Relationship Id="rId9" Type="http://schemas.openxmlformats.org/officeDocument/2006/relationships/hyperlink" Target="https://finance.yahoo.com/quote/SBUX?p=SBUX"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s://finance.yahoo.com/quote/COST?p=COST" TargetMode="External"/><Relationship Id="rId13" Type="http://schemas.openxmlformats.org/officeDocument/2006/relationships/hyperlink" Target="https://finance.yahoo.com/quote/CL?p=CL" TargetMode="External"/><Relationship Id="rId3" Type="http://schemas.openxmlformats.org/officeDocument/2006/relationships/image" Target="../media/image2.png"/><Relationship Id="rId7" Type="http://schemas.openxmlformats.org/officeDocument/2006/relationships/hyperlink" Target="https://finance.yahoo.com/quote/WMT?p=WMT" TargetMode="External"/><Relationship Id="rId12" Type="http://schemas.openxmlformats.org/officeDocument/2006/relationships/hyperlink" Target="https://finance.yahoo.com/quote/EL?p=EL"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finance.yahoo.com/quote/PEP?p=PEP" TargetMode="External"/><Relationship Id="rId11" Type="http://schemas.openxmlformats.org/officeDocument/2006/relationships/hyperlink" Target="https://finance.yahoo.com/quote/MO?p=MO" TargetMode="External"/><Relationship Id="rId5" Type="http://schemas.openxmlformats.org/officeDocument/2006/relationships/hyperlink" Target="https://finance.yahoo.com/quote/KO?p=KO" TargetMode="External"/><Relationship Id="rId10" Type="http://schemas.openxmlformats.org/officeDocument/2006/relationships/hyperlink" Target="https://finance.yahoo.com/quote/MDLZ?p=MDLZ" TargetMode="External"/><Relationship Id="rId4" Type="http://schemas.openxmlformats.org/officeDocument/2006/relationships/hyperlink" Target="https://finance.yahoo.com/quote/PG?p=PG" TargetMode="External"/><Relationship Id="rId9" Type="http://schemas.openxmlformats.org/officeDocument/2006/relationships/hyperlink" Target="https://finance.yahoo.com/quote/PM?p=PM" TargetMode="External"/></Relationships>
</file>

<file path=ppt/slides/_rels/slide46.xml.rels><?xml version="1.0" encoding="UTF-8" standalone="yes"?>
<Relationships xmlns="http://schemas.openxmlformats.org/package/2006/relationships"><Relationship Id="rId8" Type="http://schemas.openxmlformats.org/officeDocument/2006/relationships/hyperlink" Target="https://finance.yahoo.com/quote/TMO?p=TMO" TargetMode="External"/><Relationship Id="rId3" Type="http://schemas.openxmlformats.org/officeDocument/2006/relationships/hyperlink" Target="https://finance.yahoo.com/quote/JNJ?p=JNJ" TargetMode="External"/><Relationship Id="rId7" Type="http://schemas.openxmlformats.org/officeDocument/2006/relationships/hyperlink" Target="https://finance.yahoo.com/quote/ABBV?p=ABBV" TargetMode="External"/><Relationship Id="rId12" Type="http://schemas.openxmlformats.org/officeDocument/2006/relationships/hyperlink" Target="https://finance.yahoo.com/quote/MDT?p=MDT"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ABT?p=ABT" TargetMode="External"/><Relationship Id="rId11" Type="http://schemas.openxmlformats.org/officeDocument/2006/relationships/hyperlink" Target="https://finance.yahoo.com/quote/DHR?p=DHR" TargetMode="External"/><Relationship Id="rId5" Type="http://schemas.openxmlformats.org/officeDocument/2006/relationships/hyperlink" Target="https://finance.yahoo.com/quote/PFE?p=PFE" TargetMode="External"/><Relationship Id="rId10" Type="http://schemas.openxmlformats.org/officeDocument/2006/relationships/hyperlink" Target="https://finance.yahoo.com/quote/LLY?p=LLY" TargetMode="External"/><Relationship Id="rId4" Type="http://schemas.openxmlformats.org/officeDocument/2006/relationships/hyperlink" Target="https://finance.yahoo.com/quote/UNH?p=UNH" TargetMode="External"/><Relationship Id="rId9" Type="http://schemas.openxmlformats.org/officeDocument/2006/relationships/hyperlink" Target="https://finance.yahoo.com/quote/MRK?p=MRK" TargetMode="External"/></Relationships>
</file>

<file path=ppt/slides/_rels/slide47.xml.rels><?xml version="1.0" encoding="UTF-8" standalone="yes"?>
<Relationships xmlns="http://schemas.openxmlformats.org/package/2006/relationships"><Relationship Id="rId8" Type="http://schemas.openxmlformats.org/officeDocument/2006/relationships/hyperlink" Target="https://finance.yahoo.com/quote/MS?p=MS" TargetMode="External"/><Relationship Id="rId3" Type="http://schemas.openxmlformats.org/officeDocument/2006/relationships/hyperlink" Target="https://finance.yahoo.com/quote/BRK.B?p=BRK.B" TargetMode="External"/><Relationship Id="rId7" Type="http://schemas.openxmlformats.org/officeDocument/2006/relationships/hyperlink" Target="https://finance.yahoo.com/quote/C?p=C" TargetMode="External"/><Relationship Id="rId12" Type="http://schemas.openxmlformats.org/officeDocument/2006/relationships/hyperlink" Target="https://finance.yahoo.com/quote/AXP?p=AXP"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WFC?p=WFC" TargetMode="External"/><Relationship Id="rId11" Type="http://schemas.openxmlformats.org/officeDocument/2006/relationships/hyperlink" Target="https://finance.yahoo.com/quote/SCHW?p=SCHW" TargetMode="External"/><Relationship Id="rId5" Type="http://schemas.openxmlformats.org/officeDocument/2006/relationships/hyperlink" Target="https://finance.yahoo.com/quote/BAC?p=BAC" TargetMode="External"/><Relationship Id="rId10" Type="http://schemas.openxmlformats.org/officeDocument/2006/relationships/hyperlink" Target="https://finance.yahoo.com/quote/BLK?p=BLK" TargetMode="External"/><Relationship Id="rId4" Type="http://schemas.openxmlformats.org/officeDocument/2006/relationships/hyperlink" Target="https://finance.yahoo.com/quote/JPM?p=JPM" TargetMode="External"/><Relationship Id="rId9" Type="http://schemas.openxmlformats.org/officeDocument/2006/relationships/hyperlink" Target="https://finance.yahoo.com/quote/GS?p=GS" TargetMode="External"/></Relationships>
</file>

<file path=ppt/slides/_rels/slide48.xml.rels><?xml version="1.0" encoding="UTF-8" standalone="yes"?>
<Relationships xmlns="http://schemas.openxmlformats.org/package/2006/relationships"><Relationship Id="rId8" Type="http://schemas.openxmlformats.org/officeDocument/2006/relationships/hyperlink" Target="https://finance.yahoo.com/quote/MA?p=MA" TargetMode="External"/><Relationship Id="rId3" Type="http://schemas.openxmlformats.org/officeDocument/2006/relationships/hyperlink" Target="https://finance.yahoo.com/quote/AAPL?p=AAPL" TargetMode="External"/><Relationship Id="rId7" Type="http://schemas.openxmlformats.org/officeDocument/2006/relationships/hyperlink" Target="https://finance.yahoo.com/quote/PYPL?p=PYPL" TargetMode="External"/><Relationship Id="rId12" Type="http://schemas.openxmlformats.org/officeDocument/2006/relationships/hyperlink" Target="https://finance.yahoo.com/quote/CSCO?p=CSCO"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V?p=V" TargetMode="External"/><Relationship Id="rId11" Type="http://schemas.openxmlformats.org/officeDocument/2006/relationships/hyperlink" Target="https://finance.yahoo.com/quote/CRM?p=CRM" TargetMode="External"/><Relationship Id="rId5" Type="http://schemas.openxmlformats.org/officeDocument/2006/relationships/hyperlink" Target="https://finance.yahoo.com/quote/NVDA?p=NVDA" TargetMode="External"/><Relationship Id="rId10" Type="http://schemas.openxmlformats.org/officeDocument/2006/relationships/hyperlink" Target="https://finance.yahoo.com/quote/INTC?p=INTC" TargetMode="External"/><Relationship Id="rId4" Type="http://schemas.openxmlformats.org/officeDocument/2006/relationships/hyperlink" Target="https://finance.yahoo.com/quote/MSFT?p=MSFT" TargetMode="External"/><Relationship Id="rId9" Type="http://schemas.openxmlformats.org/officeDocument/2006/relationships/hyperlink" Target="https://finance.yahoo.com/quote/ADBE?p=ADBE"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finance.yahoo.com/quote/T?p=T" TargetMode="External"/><Relationship Id="rId3" Type="http://schemas.openxmlformats.org/officeDocument/2006/relationships/hyperlink" Target="https://finance.yahoo.com/quote/CSCO?p=CSCO" TargetMode="External"/><Relationship Id="rId7" Type="http://schemas.openxmlformats.org/officeDocument/2006/relationships/hyperlink" Target="https://finance.yahoo.com/quote/ANET?p=ANET" TargetMode="External"/><Relationship Id="rId12" Type="http://schemas.openxmlformats.org/officeDocument/2006/relationships/hyperlink" Target="https://finance.yahoo.com/quote/LBTYK.L?p=LBTYK.L"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MSI?p=MSI" TargetMode="External"/><Relationship Id="rId11" Type="http://schemas.openxmlformats.org/officeDocument/2006/relationships/hyperlink" Target="https://finance.yahoo.com/quote/FFIV?p=FFIV" TargetMode="External"/><Relationship Id="rId5" Type="http://schemas.openxmlformats.org/officeDocument/2006/relationships/hyperlink" Target="https://finance.yahoo.com/quote/GRMN?p=GRMN" TargetMode="External"/><Relationship Id="rId10" Type="http://schemas.openxmlformats.org/officeDocument/2006/relationships/hyperlink" Target="https://finance.yahoo.com/quote/LUMN?p=LUMN" TargetMode="External"/><Relationship Id="rId4" Type="http://schemas.openxmlformats.org/officeDocument/2006/relationships/hyperlink" Target="https://finance.yahoo.com/quote/VZ?p=VZ" TargetMode="External"/><Relationship Id="rId9" Type="http://schemas.openxmlformats.org/officeDocument/2006/relationships/hyperlink" Target="https://finance.yahoo.com/quote/TMUS?p=TMU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8" Type="http://schemas.openxmlformats.org/officeDocument/2006/relationships/hyperlink" Target="https://finance.yahoo.com/quote/AEP?p=AEP" TargetMode="External"/><Relationship Id="rId3" Type="http://schemas.openxmlformats.org/officeDocument/2006/relationships/hyperlink" Target="https://finance.yahoo.com/quote/NEE?p=NEE" TargetMode="External"/><Relationship Id="rId7" Type="http://schemas.openxmlformats.org/officeDocument/2006/relationships/hyperlink" Target="https://finance.yahoo.com/quote/EXC?p=EXC" TargetMode="External"/><Relationship Id="rId12" Type="http://schemas.openxmlformats.org/officeDocument/2006/relationships/hyperlink" Target="https://finance.yahoo.com/quote/PEG?p=PEG"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D?p=D" TargetMode="External"/><Relationship Id="rId11" Type="http://schemas.openxmlformats.org/officeDocument/2006/relationships/hyperlink" Target="https://finance.yahoo.com/quote/AWK?p=AWK" TargetMode="External"/><Relationship Id="rId5" Type="http://schemas.openxmlformats.org/officeDocument/2006/relationships/hyperlink" Target="https://finance.yahoo.com/quote/SO?p=SO" TargetMode="External"/><Relationship Id="rId10" Type="http://schemas.openxmlformats.org/officeDocument/2006/relationships/hyperlink" Target="https://finance.yahoo.com/quote/XEL?p=XEL" TargetMode="External"/><Relationship Id="rId4" Type="http://schemas.openxmlformats.org/officeDocument/2006/relationships/hyperlink" Target="https://finance.yahoo.com/quote/DUK?p=DUK" TargetMode="External"/><Relationship Id="rId9" Type="http://schemas.openxmlformats.org/officeDocument/2006/relationships/hyperlink" Target="https://finance.yahoo.com/quote/SRE?p=SRE" TargetMode="External"/></Relationships>
</file>

<file path=ppt/slides/_rels/slide51.xml.rels><?xml version="1.0" encoding="UTF-8" standalone="yes"?>
<Relationships xmlns="http://schemas.openxmlformats.org/package/2006/relationships"><Relationship Id="rId8" Type="http://schemas.openxmlformats.org/officeDocument/2006/relationships/hyperlink" Target="https://finance.yahoo.com/quote/PSA?p=PSA" TargetMode="External"/><Relationship Id="rId3" Type="http://schemas.openxmlformats.org/officeDocument/2006/relationships/hyperlink" Target="https://finance.yahoo.com/quote/VRTPX?p=VRTPX" TargetMode="External"/><Relationship Id="rId7" Type="http://schemas.openxmlformats.org/officeDocument/2006/relationships/hyperlink" Target="https://finance.yahoo.com/quote/EQIX?p=EQIX" TargetMode="External"/><Relationship Id="rId12" Type="http://schemas.openxmlformats.org/officeDocument/2006/relationships/hyperlink" Target="https://finance.yahoo.com/quote/WELL?p=WELL"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CCI?p=CCI" TargetMode="External"/><Relationship Id="rId11" Type="http://schemas.openxmlformats.org/officeDocument/2006/relationships/hyperlink" Target="https://finance.yahoo.com/quote/SBAC?p=SBAC" TargetMode="External"/><Relationship Id="rId5" Type="http://schemas.openxmlformats.org/officeDocument/2006/relationships/hyperlink" Target="https://finance.yahoo.com/quote/PLD?p=PLD" TargetMode="External"/><Relationship Id="rId10" Type="http://schemas.openxmlformats.org/officeDocument/2006/relationships/hyperlink" Target="https://finance.yahoo.com/quote/SPG?p=SPG" TargetMode="External"/><Relationship Id="rId4" Type="http://schemas.openxmlformats.org/officeDocument/2006/relationships/hyperlink" Target="https://finance.yahoo.com/quote/AMT?p=AMT" TargetMode="External"/><Relationship Id="rId9" Type="http://schemas.openxmlformats.org/officeDocument/2006/relationships/hyperlink" Target="https://finance.yahoo.com/quote/DLR?p=DLR" TargetMode="External"/></Relationships>
</file>

<file path=ppt/slides/_rels/slide52.xml.rels><?xml version="1.0" encoding="UTF-8" standalone="yes"?>
<Relationships xmlns="http://schemas.openxmlformats.org/package/2006/relationships"><Relationship Id="rId8" Type="http://schemas.openxmlformats.org/officeDocument/2006/relationships/hyperlink" Target="https://finance.yahoo.com/quote/GOOG?p=GOOG" TargetMode="External"/><Relationship Id="rId3" Type="http://schemas.openxmlformats.org/officeDocument/2006/relationships/hyperlink" Target="https://finance.yahoo.com/quote/AAPL?p=AAPL" TargetMode="External"/><Relationship Id="rId7" Type="http://schemas.openxmlformats.org/officeDocument/2006/relationships/hyperlink" Target="https://finance.yahoo.com/quote/GOOGL?p=GOOGL" TargetMode="External"/><Relationship Id="rId12" Type="http://schemas.openxmlformats.org/officeDocument/2006/relationships/hyperlink" Target="https://finance.yahoo.com/quote/JPM?p=JPM"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finance.yahoo.com/quote/FB?p=FB" TargetMode="External"/><Relationship Id="rId11" Type="http://schemas.openxmlformats.org/officeDocument/2006/relationships/hyperlink" Target="https://finance.yahoo.com/quote/NVDA?p=NVDA" TargetMode="External"/><Relationship Id="rId5" Type="http://schemas.openxmlformats.org/officeDocument/2006/relationships/hyperlink" Target="https://finance.yahoo.com/quote/AMZN?p=AMZN" TargetMode="External"/><Relationship Id="rId10" Type="http://schemas.openxmlformats.org/officeDocument/2006/relationships/hyperlink" Target="https://finance.yahoo.com/quote/TSLA?p=TSLA" TargetMode="External"/><Relationship Id="rId4" Type="http://schemas.openxmlformats.org/officeDocument/2006/relationships/hyperlink" Target="https://finance.yahoo.com/quote/MSFT?p=MSFT" TargetMode="External"/><Relationship Id="rId9" Type="http://schemas.openxmlformats.org/officeDocument/2006/relationships/hyperlink" Target="https://finance.yahoo.com/quote/BRK.B?p=BRK.B"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s://www.mdpi.com/1911-8074/12/1/45/htm" TargetMode="External"/><Relationship Id="rId2" Type="http://schemas.openxmlformats.org/officeDocument/2006/relationships/hyperlink" Target="https://nlp.stanford.edu/software/CRF-NER.html#Download" TargetMode="External"/><Relationship Id="rId1" Type="http://schemas.openxmlformats.org/officeDocument/2006/relationships/slideLayout" Target="../slideLayouts/slideLayout2.xml"/><Relationship Id="rId4" Type="http://schemas.openxmlformats.org/officeDocument/2006/relationships/hyperlink" Target="https://www.frontiersin.org/articles/10.3389/fcell.2020.00673/full" TargetMode="Externa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jpeg"/></Relationships>
</file>

<file path=ppt/slides/_rels/slide5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_rels/slide6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cid:image003.png@01D7039D.6F4B17A0" TargetMode="External"/></Relationships>
</file>

<file path=ppt/slides/_rels/slide64.xml.rels><?xml version="1.0" encoding="UTF-8" standalone="yes"?>
<Relationships xmlns="http://schemas.openxmlformats.org/package/2006/relationships"><Relationship Id="rId8" Type="http://schemas.openxmlformats.org/officeDocument/2006/relationships/hyperlink" Target="https://fred.stlouisfed.org/series/UNRATE" TargetMode="External"/><Relationship Id="rId3" Type="http://schemas.openxmlformats.org/officeDocument/2006/relationships/hyperlink" Target="https://fred.stlouisfed.org/series/DCOILWTICO" TargetMode="External"/><Relationship Id="rId7" Type="http://schemas.openxmlformats.org/officeDocument/2006/relationships/hyperlink" Target="https://fred.stlouisfed.org/series/A191RL1Q225SBEA"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fred.stlouisfed.org/series/DTWEXAFEGS" TargetMode="External"/><Relationship Id="rId5" Type="http://schemas.openxmlformats.org/officeDocument/2006/relationships/hyperlink" Target="https://fred.stlouisfed.org/series/CPIAUCSL" TargetMode="External"/><Relationship Id="rId10" Type="http://schemas.openxmlformats.org/officeDocument/2006/relationships/hyperlink" Target="http://www.nber.org/cycles/cyclesmain.html" TargetMode="External"/><Relationship Id="rId4" Type="http://schemas.openxmlformats.org/officeDocument/2006/relationships/hyperlink" Target="https://fred.stlouisfed.org/series/T10YIE" TargetMode="External"/><Relationship Id="rId9" Type="http://schemas.openxmlformats.org/officeDocument/2006/relationships/hyperlink" Target="https://fred.stlouisfed.org/series/USREC" TargetMode="External"/></Relationships>
</file>

<file path=ppt/slides/_rels/slide65.xml.rels><?xml version="1.0" encoding="UTF-8" standalone="yes"?>
<Relationships xmlns="http://schemas.openxmlformats.org/package/2006/relationships"><Relationship Id="rId2" Type="http://schemas.openxmlformats.org/officeDocument/2006/relationships/hyperlink" Target="https://finance.yahoo.com/etfs/" TargetMode="Externa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doi.org/10.24148/wp2017-01" TargetMode="External"/><Relationship Id="rId7" Type="http://schemas.openxmlformats.org/officeDocument/2006/relationships/image" Target="../media/image12.png"/><Relationship Id="rId2" Type="http://schemas.openxmlformats.org/officeDocument/2006/relationships/hyperlink" Target="https://www.frbsf.org/economic-research/publications/economic-letter/2020/april/news-sentiment-time-of-covid-19/" TargetMode="Externa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1C6D790-69F0-40CA-813A-84D724D1C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8476"/>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 Diagonal Corner Rectangle 7">
            <a:extLst>
              <a:ext uri="{FF2B5EF4-FFF2-40B4-BE49-F238E27FC236}">
                <a16:creationId xmlns:a16="http://schemas.microsoft.com/office/drawing/2014/main" id="{F5A78137-DBB7-4A93-98AC-5606814E2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0673" y="806450"/>
            <a:ext cx="9319476" cy="4502149"/>
          </a:xfrm>
          <a:prstGeom prst="round2DiagRect">
            <a:avLst>
              <a:gd name="adj1" fmla="val 7929"/>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srgbClr val="092338">
                <a:alpha val="4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FA5BE1-980F-5744-90CE-6528376A593D}"/>
              </a:ext>
            </a:extLst>
          </p:cNvPr>
          <p:cNvSpPr>
            <a:spLocks noGrp="1"/>
          </p:cNvSpPr>
          <p:nvPr>
            <p:ph type="ctrTitle"/>
          </p:nvPr>
        </p:nvSpPr>
        <p:spPr>
          <a:xfrm>
            <a:off x="2685145" y="999383"/>
            <a:ext cx="7135566" cy="2656971"/>
          </a:xfrm>
        </p:spPr>
        <p:txBody>
          <a:bodyPr>
            <a:normAutofit/>
          </a:bodyPr>
          <a:lstStyle/>
          <a:p>
            <a:r>
              <a:rPr lang="en-US" sz="5400" dirty="0">
                <a:solidFill>
                  <a:schemeClr val="tx2"/>
                </a:solidFill>
              </a:rPr>
              <a:t>Temporal Analysis Performant Evolution</a:t>
            </a:r>
          </a:p>
        </p:txBody>
      </p:sp>
      <p:sp>
        <p:nvSpPr>
          <p:cNvPr id="3" name="Subtitle 2">
            <a:extLst>
              <a:ext uri="{FF2B5EF4-FFF2-40B4-BE49-F238E27FC236}">
                <a16:creationId xmlns:a16="http://schemas.microsoft.com/office/drawing/2014/main" id="{F47A02F2-3870-FC48-B8BE-A72A0F019CCD}"/>
              </a:ext>
            </a:extLst>
          </p:cNvPr>
          <p:cNvSpPr>
            <a:spLocks noGrp="1"/>
          </p:cNvSpPr>
          <p:nvPr>
            <p:ph type="subTitle" idx="1"/>
          </p:nvPr>
        </p:nvSpPr>
        <p:spPr>
          <a:xfrm>
            <a:off x="2684139" y="3624822"/>
            <a:ext cx="8676010" cy="1204383"/>
          </a:xfrm>
        </p:spPr>
        <p:txBody>
          <a:bodyPr>
            <a:normAutofit/>
          </a:bodyPr>
          <a:lstStyle/>
          <a:p>
            <a:r>
              <a:rPr lang="en-US" sz="1800" b="1" dirty="0">
                <a:solidFill>
                  <a:srgbClr val="FFFFFF"/>
                </a:solidFill>
              </a:rPr>
              <a:t>to positively empower enterprise with the INSIGHTS needed to win</a:t>
            </a:r>
          </a:p>
          <a:p>
            <a:r>
              <a:rPr lang="en-US" sz="1400" dirty="0">
                <a:solidFill>
                  <a:srgbClr val="FFFFFF"/>
                </a:solidFill>
                <a:hlinkClick r:id="rId4"/>
              </a:rPr>
              <a:t>https://github.com/shawnmccarthy/TEMPORAL</a:t>
            </a:r>
            <a:r>
              <a:rPr lang="en-US" sz="1400" dirty="0">
                <a:solidFill>
                  <a:srgbClr val="FFFFFF"/>
                </a:solidFill>
              </a:rPr>
              <a:t> </a:t>
            </a:r>
          </a:p>
          <a:p>
            <a:r>
              <a:rPr lang="en-US" sz="1400" dirty="0">
                <a:solidFill>
                  <a:srgbClr val="FFFFFF"/>
                </a:solidFill>
                <a:hlinkClick r:id="rId5"/>
              </a:rPr>
              <a:t>https://github.com/shawnmccarthy/TEMPORAL/projects/1</a:t>
            </a:r>
            <a:r>
              <a:rPr lang="en-US" sz="1400" dirty="0">
                <a:solidFill>
                  <a:srgbClr val="FFFFFF"/>
                </a:solidFill>
              </a:rPr>
              <a:t> </a:t>
            </a:r>
          </a:p>
        </p:txBody>
      </p:sp>
    </p:spTree>
    <p:extLst>
      <p:ext uri="{BB962C8B-B14F-4D97-AF65-F5344CB8AC3E}">
        <p14:creationId xmlns:p14="http://schemas.microsoft.com/office/powerpoint/2010/main" val="1397136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84616-92F0-D047-81EE-5E147B9B7A0A}"/>
              </a:ext>
            </a:extLst>
          </p:cNvPr>
          <p:cNvSpPr>
            <a:spLocks noGrp="1"/>
          </p:cNvSpPr>
          <p:nvPr>
            <p:ph type="title"/>
          </p:nvPr>
        </p:nvSpPr>
        <p:spPr/>
        <p:txBody>
          <a:bodyPr/>
          <a:lstStyle/>
          <a:p>
            <a:r>
              <a:rPr lang="en-US" dirty="0"/>
              <a:t>With covariate News</a:t>
            </a:r>
          </a:p>
        </p:txBody>
      </p:sp>
      <p:sp>
        <p:nvSpPr>
          <p:cNvPr id="4" name="Content Placeholder 3">
            <a:extLst>
              <a:ext uri="{FF2B5EF4-FFF2-40B4-BE49-F238E27FC236}">
                <a16:creationId xmlns:a16="http://schemas.microsoft.com/office/drawing/2014/main" id="{D54FF568-281C-0746-9864-77EB9AA2ABA4}"/>
              </a:ext>
            </a:extLst>
          </p:cNvPr>
          <p:cNvSpPr>
            <a:spLocks noGrp="1"/>
          </p:cNvSpPr>
          <p:nvPr>
            <p:ph sz="half" idx="2"/>
          </p:nvPr>
        </p:nvSpPr>
        <p:spPr/>
        <p:txBody>
          <a:bodyPr>
            <a:normAutofit/>
          </a:bodyPr>
          <a:lstStyle/>
          <a:p>
            <a:pPr marL="0" indent="0">
              <a:buNone/>
            </a:pPr>
            <a:r>
              <a:rPr lang="en-US" sz="2000" dirty="0"/>
              <a:t>seasonality = </a:t>
            </a:r>
            <a:r>
              <a:rPr lang="en-US" sz="2000" dirty="0" err="1"/>
              <a:t>check_seasonality</a:t>
            </a:r>
            <a:r>
              <a:rPr lang="en-US" sz="2000" dirty="0"/>
              <a:t>( ["Spy"], </a:t>
            </a:r>
            <a:r>
              <a:rPr lang="en-US" sz="2000" dirty="0" err="1"/>
              <a:t>max_lag</a:t>
            </a:r>
            <a:r>
              <a:rPr lang="en-US" sz="2000" dirty="0"/>
              <a:t>=</a:t>
            </a:r>
            <a:r>
              <a:rPr lang="en-US" sz="2000" dirty="0" err="1"/>
              <a:t>len</a:t>
            </a:r>
            <a:r>
              <a:rPr lang="en-US" sz="2000" dirty="0"/>
              <a:t>(series))</a:t>
            </a:r>
          </a:p>
          <a:p>
            <a:pPr marL="0" indent="0">
              <a:buNone/>
            </a:pPr>
            <a:r>
              <a:rPr lang="en-US" sz="2000" dirty="0"/>
              <a:t>(True, 1943) = 5.3 years (*2018 - growing economy on average 3.2 years, recession 1.5 years) </a:t>
            </a:r>
          </a:p>
        </p:txBody>
      </p:sp>
      <p:pic>
        <p:nvPicPr>
          <p:cNvPr id="3074" name="Picture 2">
            <a:extLst>
              <a:ext uri="{FF2B5EF4-FFF2-40B4-BE49-F238E27FC236}">
                <a16:creationId xmlns:a16="http://schemas.microsoft.com/office/drawing/2014/main" id="{B1B4058D-8AE8-5446-B558-E16C7C1BBBF4}"/>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7" name="TextBox 6">
            <a:extLst>
              <a:ext uri="{FF2B5EF4-FFF2-40B4-BE49-F238E27FC236}">
                <a16:creationId xmlns:a16="http://schemas.microsoft.com/office/drawing/2014/main" id="{B0FFB259-644C-3747-9047-57D7CAD657C3}"/>
              </a:ext>
            </a:extLst>
          </p:cNvPr>
          <p:cNvSpPr txBox="1"/>
          <p:nvPr/>
        </p:nvSpPr>
        <p:spPr>
          <a:xfrm>
            <a:off x="1141413" y="2249486"/>
            <a:ext cx="6105644" cy="369332"/>
          </a:xfrm>
          <a:prstGeom prst="rect">
            <a:avLst/>
          </a:prstGeom>
          <a:noFill/>
        </p:spPr>
        <p:txBody>
          <a:bodyPr wrap="square">
            <a:spAutoFit/>
          </a:bodyPr>
          <a:lstStyle/>
          <a:p>
            <a:r>
              <a:rPr lang="en-US" dirty="0" err="1"/>
              <a:t>Backtest</a:t>
            </a:r>
            <a:r>
              <a:rPr lang="en-US" dirty="0"/>
              <a:t> RMSE = 0.024682999973297988</a:t>
            </a:r>
          </a:p>
        </p:txBody>
      </p:sp>
      <p:pic>
        <p:nvPicPr>
          <p:cNvPr id="3076" name="Picture 4">
            <a:extLst>
              <a:ext uri="{FF2B5EF4-FFF2-40B4-BE49-F238E27FC236}">
                <a16:creationId xmlns:a16="http://schemas.microsoft.com/office/drawing/2014/main" id="{3EC7144A-DD08-AD4E-B50F-0B0451B7A7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1087" y="4020343"/>
            <a:ext cx="4023430" cy="2011715"/>
          </a:xfrm>
          <a:prstGeom prst="rect">
            <a:avLst/>
          </a:prstGeom>
          <a:solidFill>
            <a:schemeClr val="accent1">
              <a:tint val="20000"/>
            </a:schemeClr>
          </a:solidFill>
        </p:spPr>
      </p:pic>
    </p:spTree>
    <p:extLst>
      <p:ext uri="{BB962C8B-B14F-4D97-AF65-F5344CB8AC3E}">
        <p14:creationId xmlns:p14="http://schemas.microsoft.com/office/powerpoint/2010/main" val="244336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(5, 2, train, </a:t>
            </a:r>
            <a:r>
              <a:rPr lang="en-US" dirty="0" err="1"/>
              <a:t>val</a:t>
            </a:r>
            <a:r>
              <a:rPr lang="en-US" dirty="0"/>
              <a:t>)</a:t>
            </a:r>
          </a:p>
        </p:txBody>
      </p:sp>
      <p:pic>
        <p:nvPicPr>
          <p:cNvPr id="4098" name="Picture 2">
            <a:extLst>
              <a:ext uri="{FF2B5EF4-FFF2-40B4-BE49-F238E27FC236}">
                <a16:creationId xmlns:a16="http://schemas.microsoft.com/office/drawing/2014/main" id="{6C6A070B-B69C-FC4C-93C7-80EAF9FB3E9C}"/>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(5,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4100" name="Picture 4">
            <a:extLst>
              <a:ext uri="{FF2B5EF4-FFF2-40B4-BE49-F238E27FC236}">
                <a16:creationId xmlns:a16="http://schemas.microsoft.com/office/drawing/2014/main" id="{53FD83FD-4F8D-BE48-A1A0-7DF01DA47314}"/>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231714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(3, 2, train, </a:t>
            </a:r>
            <a:r>
              <a:rPr lang="en-US" dirty="0" err="1"/>
              <a:t>val</a:t>
            </a:r>
            <a:r>
              <a:rPr lang="en-US" dirty="0"/>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(3,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6146" name="Picture 2">
            <a:extLst>
              <a:ext uri="{FF2B5EF4-FFF2-40B4-BE49-F238E27FC236}">
                <a16:creationId xmlns:a16="http://schemas.microsoft.com/office/drawing/2014/main" id="{4A4CD71E-959D-374E-AFFC-8A73339A9678}"/>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6148" name="Picture 4">
            <a:extLst>
              <a:ext uri="{FF2B5EF4-FFF2-40B4-BE49-F238E27FC236}">
                <a16:creationId xmlns:a16="http://schemas.microsoft.com/office/drawing/2014/main" id="{6921BCD8-51BE-FB4C-824E-B48B1B0FA49B}"/>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566554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(7, 2, train, </a:t>
            </a:r>
            <a:r>
              <a:rPr lang="en-US" dirty="0" err="1">
                <a:solidFill>
                  <a:srgbClr val="00B050"/>
                </a:solidFill>
              </a:rPr>
              <a:t>val</a:t>
            </a:r>
            <a:r>
              <a:rPr lang="en-US" dirty="0">
                <a:solidFill>
                  <a:srgbClr val="00B050"/>
                </a:solidFill>
              </a:rPr>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t>tcn_model</a:t>
            </a:r>
            <a:r>
              <a:rPr lang="en-US" dirty="0"/>
              <a:t>(7, 2, train, </a:t>
            </a:r>
            <a:r>
              <a:rPr lang="en-US" dirty="0" err="1"/>
              <a:t>val</a:t>
            </a:r>
            <a:r>
              <a:rPr lang="en-US" dirty="0"/>
              <a:t>, </a:t>
            </a:r>
            <a:r>
              <a:rPr lang="en-US" dirty="0" err="1"/>
              <a:t>train_cov</a:t>
            </a:r>
            <a:r>
              <a:rPr lang="en-US" dirty="0"/>
              <a:t>, </a:t>
            </a:r>
            <a:r>
              <a:rPr lang="en-US" dirty="0" err="1"/>
              <a:t>val_cov</a:t>
            </a:r>
            <a:r>
              <a:rPr lang="en-US" dirty="0"/>
              <a:t>)</a:t>
            </a:r>
          </a:p>
        </p:txBody>
      </p:sp>
      <p:pic>
        <p:nvPicPr>
          <p:cNvPr id="8196" name="Picture 4">
            <a:extLst>
              <a:ext uri="{FF2B5EF4-FFF2-40B4-BE49-F238E27FC236}">
                <a16:creationId xmlns:a16="http://schemas.microsoft.com/office/drawing/2014/main" id="{118F4C38-83B1-F848-B9F2-59DC6F1B2B1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8198" name="Picture 6">
            <a:extLst>
              <a:ext uri="{FF2B5EF4-FFF2-40B4-BE49-F238E27FC236}">
                <a16:creationId xmlns:a16="http://schemas.microsoft.com/office/drawing/2014/main" id="{EE677756-C5A4-C744-817E-AD2047ADA7FA}"/>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14845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3" name="Rectangle 12">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TCN Model</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5"/>
          <a:srcRect l="20612" r="34268" b="-1"/>
          <a:stretch/>
        </p:blipFill>
        <p:spPr>
          <a:xfrm>
            <a:off x="-5597" y="10"/>
            <a:ext cx="4635583" cy="6857990"/>
          </a:xfrm>
          <a:prstGeom prst="rect">
            <a:avLst/>
          </a:prstGeom>
        </p:spPr>
      </p:pic>
      <p:grpSp>
        <p:nvGrpSpPr>
          <p:cNvPr id="16" name="Group 15">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 name="Rectangle 16">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Rectangle 19">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Rectangle 44">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6"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Rectangle 56">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8"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8"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9"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0"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err="1"/>
              <a:t>DeepTCN</a:t>
            </a:r>
            <a:r>
              <a:rPr lang="en-US" dirty="0"/>
              <a:t> Models</a:t>
            </a:r>
          </a:p>
          <a:p>
            <a:pPr lvl="1"/>
            <a:r>
              <a:rPr lang="en-US" dirty="0"/>
              <a:t>Probabilistic forecasting using TCN model with Likelihood - </a:t>
            </a:r>
            <a:r>
              <a:rPr lang="en-US" dirty="0" err="1"/>
              <a:t>GaussianLikelihood</a:t>
            </a:r>
            <a:r>
              <a:rPr lang="en-US" b="1" dirty="0"/>
              <a:t>()</a:t>
            </a:r>
            <a:endParaRPr lang="en-US" dirty="0"/>
          </a:p>
        </p:txBody>
      </p:sp>
    </p:spTree>
    <p:extLst>
      <p:ext uri="{BB962C8B-B14F-4D97-AF65-F5344CB8AC3E}">
        <p14:creationId xmlns:p14="http://schemas.microsoft.com/office/powerpoint/2010/main" val="2326385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6F7BA-5839-5341-AC11-590FABF96CDB}"/>
              </a:ext>
            </a:extLst>
          </p:cNvPr>
          <p:cNvSpPr>
            <a:spLocks noGrp="1"/>
          </p:cNvSpPr>
          <p:nvPr>
            <p:ph type="title"/>
          </p:nvPr>
        </p:nvSpPr>
        <p:spPr/>
        <p:txBody>
          <a:bodyPr/>
          <a:lstStyle/>
          <a:p>
            <a:r>
              <a:rPr lang="en-US" dirty="0" err="1"/>
              <a:t>Guassian</a:t>
            </a:r>
            <a:r>
              <a:rPr lang="en-US" dirty="0"/>
              <a:t> </a:t>
            </a:r>
            <a:r>
              <a:rPr lang="en-US" dirty="0" err="1"/>
              <a:t>likelhoold</a:t>
            </a:r>
            <a:endParaRPr lang="en-US" dirty="0"/>
          </a:p>
        </p:txBody>
      </p:sp>
      <p:sp>
        <p:nvSpPr>
          <p:cNvPr id="3" name="Content Placeholder 2">
            <a:extLst>
              <a:ext uri="{FF2B5EF4-FFF2-40B4-BE49-F238E27FC236}">
                <a16:creationId xmlns:a16="http://schemas.microsoft.com/office/drawing/2014/main" id="{BF045F61-BFC5-BF4F-9ECC-19113BFFEC49}"/>
              </a:ext>
            </a:extLst>
          </p:cNvPr>
          <p:cNvSpPr>
            <a:spLocks noGrp="1"/>
          </p:cNvSpPr>
          <p:nvPr>
            <p:ph idx="1"/>
          </p:nvPr>
        </p:nvSpPr>
        <p:spPr/>
        <p:txBody>
          <a:bodyPr>
            <a:normAutofit lnSpcReduction="10000"/>
          </a:bodyPr>
          <a:lstStyle/>
          <a:p>
            <a:r>
              <a:rPr lang="en-US" dirty="0">
                <a:hlinkClick r:id="rId2"/>
              </a:rPr>
              <a:t>https://arxiv.org/pdf/1906.04397.pdf</a:t>
            </a:r>
            <a:endParaRPr lang="en-US" dirty="0"/>
          </a:p>
          <a:p>
            <a:pPr lvl="1"/>
            <a:r>
              <a:rPr lang="en-US" dirty="0"/>
              <a:t>Probabilistic Forecasting with Temporal Convolutional Neural Network</a:t>
            </a:r>
          </a:p>
          <a:p>
            <a:pPr lvl="1"/>
            <a:r>
              <a:rPr lang="en-US" dirty="0" err="1"/>
              <a:t>Yitian</a:t>
            </a:r>
            <a:r>
              <a:rPr lang="en-US" dirty="0"/>
              <a:t> Chena , </a:t>
            </a:r>
            <a:r>
              <a:rPr lang="en-US" dirty="0" err="1"/>
              <a:t>Yanfei</a:t>
            </a:r>
            <a:r>
              <a:rPr lang="en-US" dirty="0"/>
              <a:t> </a:t>
            </a:r>
            <a:r>
              <a:rPr lang="en-US" dirty="0" err="1"/>
              <a:t>Kangb</a:t>
            </a:r>
            <a:r>
              <a:rPr lang="en-US" dirty="0"/>
              <a:t>,∗ , </a:t>
            </a:r>
            <a:r>
              <a:rPr lang="en-US" dirty="0" err="1"/>
              <a:t>Yixiong</a:t>
            </a:r>
            <a:r>
              <a:rPr lang="en-US" dirty="0"/>
              <a:t> </a:t>
            </a:r>
            <a:r>
              <a:rPr lang="en-US" dirty="0" err="1"/>
              <a:t>Chenc</a:t>
            </a:r>
            <a:r>
              <a:rPr lang="en-US" dirty="0"/>
              <a:t> , </a:t>
            </a:r>
            <a:r>
              <a:rPr lang="en-US" dirty="0" err="1"/>
              <a:t>Zizhuo</a:t>
            </a:r>
            <a:r>
              <a:rPr lang="en-US" dirty="0"/>
              <a:t> </a:t>
            </a:r>
            <a:r>
              <a:rPr lang="en-US" dirty="0" err="1"/>
              <a:t>Wangd</a:t>
            </a:r>
            <a:endParaRPr lang="en-US" dirty="0"/>
          </a:p>
          <a:p>
            <a:pPr lvl="1"/>
            <a:r>
              <a:rPr lang="en-US" dirty="0"/>
              <a:t>Probabilistic forecasting framework based on convolutional neural network</a:t>
            </a:r>
          </a:p>
          <a:p>
            <a:r>
              <a:rPr lang="en-US" dirty="0"/>
              <a:t>Probabilistic forecasts of future observations can be achieved by directly predicting the parameters of the hypothetical distribution (e.g., the mean and the standard deviation for Gaussian distribution) based on maximum likelihood estimation</a:t>
            </a:r>
          </a:p>
        </p:txBody>
      </p:sp>
    </p:spTree>
    <p:extLst>
      <p:ext uri="{BB962C8B-B14F-4D97-AF65-F5344CB8AC3E}">
        <p14:creationId xmlns:p14="http://schemas.microsoft.com/office/powerpoint/2010/main" val="3859588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F98E8-7E2B-5D43-BDF0-8C945D7CF67E}"/>
              </a:ext>
            </a:extLst>
          </p:cNvPr>
          <p:cNvSpPr>
            <a:spLocks noGrp="1"/>
          </p:cNvSpPr>
          <p:nvPr>
            <p:ph type="title"/>
          </p:nvPr>
        </p:nvSpPr>
        <p:spPr/>
        <p:txBody>
          <a:bodyPr/>
          <a:lstStyle/>
          <a:p>
            <a:r>
              <a:rPr lang="en-US" dirty="0"/>
              <a:t>Parameter approach</a:t>
            </a:r>
          </a:p>
        </p:txBody>
      </p:sp>
      <p:pic>
        <p:nvPicPr>
          <p:cNvPr id="5" name="Content Placeholder 4">
            <a:extLst>
              <a:ext uri="{FF2B5EF4-FFF2-40B4-BE49-F238E27FC236}">
                <a16:creationId xmlns:a16="http://schemas.microsoft.com/office/drawing/2014/main" id="{50749798-971B-2249-B658-7F54C38000FD}"/>
              </a:ext>
            </a:extLst>
          </p:cNvPr>
          <p:cNvPicPr>
            <a:picLocks noGrp="1" noChangeAspect="1"/>
          </p:cNvPicPr>
          <p:nvPr>
            <p:ph idx="1"/>
          </p:nvPr>
        </p:nvPicPr>
        <p:blipFill>
          <a:blip r:embed="rId2"/>
          <a:stretch>
            <a:fillRect/>
          </a:stretch>
        </p:blipFill>
        <p:spPr>
          <a:xfrm>
            <a:off x="2843213" y="2947194"/>
            <a:ext cx="6502400" cy="2146300"/>
          </a:xfrm>
        </p:spPr>
      </p:pic>
      <p:sp>
        <p:nvSpPr>
          <p:cNvPr id="7" name="TextBox 6">
            <a:extLst>
              <a:ext uri="{FF2B5EF4-FFF2-40B4-BE49-F238E27FC236}">
                <a16:creationId xmlns:a16="http://schemas.microsoft.com/office/drawing/2014/main" id="{83D0FA9F-A4BF-7544-970A-EC875315BF8B}"/>
              </a:ext>
            </a:extLst>
          </p:cNvPr>
          <p:cNvSpPr txBox="1"/>
          <p:nvPr/>
        </p:nvSpPr>
        <p:spPr>
          <a:xfrm>
            <a:off x="1141413" y="1875809"/>
            <a:ext cx="9905997" cy="923330"/>
          </a:xfrm>
          <a:prstGeom prst="rect">
            <a:avLst/>
          </a:prstGeom>
          <a:noFill/>
        </p:spPr>
        <p:txBody>
          <a:bodyPr wrap="square">
            <a:spAutoFit/>
          </a:bodyPr>
          <a:lstStyle/>
          <a:p>
            <a:r>
              <a:rPr lang="en-US" dirty="0"/>
              <a:t>Authors take Gaussian distribution as an example, for each target value y, the network outputs the parameters of the distribution, namely the mean and the standard deviation, denoted by µ and </a:t>
            </a:r>
            <a:r>
              <a:rPr lang="el-GR" dirty="0"/>
              <a:t>σ, </a:t>
            </a:r>
            <a:r>
              <a:rPr lang="en-US" dirty="0"/>
              <a:t>respectively</a:t>
            </a:r>
          </a:p>
        </p:txBody>
      </p:sp>
    </p:spTree>
    <p:extLst>
      <p:ext uri="{BB962C8B-B14F-4D97-AF65-F5344CB8AC3E}">
        <p14:creationId xmlns:p14="http://schemas.microsoft.com/office/powerpoint/2010/main" val="2768570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423403758"/>
              </p:ext>
            </p:extLst>
          </p:nvPr>
        </p:nvGraphicFramePr>
        <p:xfrm>
          <a:off x="1394460" y="1831218"/>
          <a:ext cx="9235441" cy="4302445"/>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5/2</a:t>
                      </a:r>
                    </a:p>
                  </a:txBody>
                  <a:tcPr/>
                </a:tc>
                <a:tc>
                  <a:txBody>
                    <a:bodyPr/>
                    <a:lstStyle/>
                    <a:p>
                      <a:r>
                        <a:rPr lang="en-US" sz="1800" dirty="0"/>
                        <a:t>5/2</a:t>
                      </a:r>
                    </a:p>
                    <a:p>
                      <a:r>
                        <a:rPr lang="en-US" sz="1800" dirty="0"/>
                        <a:t>news</a:t>
                      </a:r>
                    </a:p>
                  </a:txBody>
                  <a:tcPr/>
                </a:tc>
                <a:tc>
                  <a:txBody>
                    <a:bodyPr/>
                    <a:lstStyle/>
                    <a:p>
                      <a:r>
                        <a:rPr lang="en-US" sz="1800" dirty="0"/>
                        <a:t>3/2</a:t>
                      </a:r>
                    </a:p>
                  </a:txBody>
                  <a:tcPr/>
                </a:tc>
                <a:tc>
                  <a:txBody>
                    <a:bodyPr/>
                    <a:lstStyle/>
                    <a:p>
                      <a:r>
                        <a:rPr lang="en-US" sz="1800" dirty="0"/>
                        <a:t>3/2</a:t>
                      </a:r>
                    </a:p>
                    <a:p>
                      <a:r>
                        <a:rPr lang="en-US" sz="1800" dirty="0"/>
                        <a:t>news</a:t>
                      </a:r>
                    </a:p>
                  </a:txBody>
                  <a:tcPr/>
                </a:tc>
                <a:tc>
                  <a:txBody>
                    <a:bodyPr/>
                    <a:lstStyle/>
                    <a:p>
                      <a:r>
                        <a:rPr lang="en-US" sz="1800" dirty="0"/>
                        <a:t>7/2</a:t>
                      </a:r>
                    </a:p>
                  </a:txBody>
                  <a:tcPr/>
                </a:tc>
                <a:tc>
                  <a:txBody>
                    <a:bodyPr/>
                    <a:lstStyle/>
                    <a:p>
                      <a:r>
                        <a:rPr lang="en-US" sz="1800" dirty="0"/>
                        <a:t>7/2</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TCN</a:t>
                      </a:r>
                    </a:p>
                  </a:txBody>
                  <a:tcPr/>
                </a:tc>
                <a:tc>
                  <a:txBody>
                    <a:bodyPr/>
                    <a:lstStyle/>
                    <a:p>
                      <a:r>
                        <a:rPr lang="en-US" sz="1800" dirty="0"/>
                        <a:t>0.0385</a:t>
                      </a:r>
                    </a:p>
                    <a:p>
                      <a:r>
                        <a:rPr lang="en-US" sz="1800" dirty="0"/>
                        <a:t>---</a:t>
                      </a:r>
                    </a:p>
                    <a:p>
                      <a:r>
                        <a:rPr lang="en-US" sz="1800" dirty="0"/>
                        <a:t>0.8198</a:t>
                      </a:r>
                    </a:p>
                  </a:txBody>
                  <a:tcPr/>
                </a:tc>
                <a:tc>
                  <a:txBody>
                    <a:bodyPr/>
                    <a:lstStyle/>
                    <a:p>
                      <a:r>
                        <a:rPr lang="en-US" sz="1800" dirty="0"/>
                        <a:t>0.0246</a:t>
                      </a:r>
                    </a:p>
                    <a:p>
                      <a:r>
                        <a:rPr lang="en-US" sz="1800" dirty="0"/>
                        <a:t>----</a:t>
                      </a:r>
                    </a:p>
                    <a:p>
                      <a:r>
                        <a:rPr lang="en-US" sz="1800" dirty="0"/>
                        <a:t>0.9227</a:t>
                      </a:r>
                    </a:p>
                  </a:txBody>
                  <a:tcPr/>
                </a:tc>
                <a:tc>
                  <a:txBody>
                    <a:bodyPr/>
                    <a:lstStyle/>
                    <a:p>
                      <a:r>
                        <a:rPr lang="en-US" sz="1800" dirty="0"/>
                        <a:t>0.0291</a:t>
                      </a:r>
                    </a:p>
                    <a:p>
                      <a:r>
                        <a:rPr lang="en-US" sz="1800" dirty="0"/>
                        <a:t>----</a:t>
                      </a:r>
                    </a:p>
                    <a:p>
                      <a:r>
                        <a:rPr lang="en-US" sz="1800" dirty="0"/>
                        <a:t>0.8680</a:t>
                      </a:r>
                    </a:p>
                  </a:txBody>
                  <a:tcPr/>
                </a:tc>
                <a:tc>
                  <a:txBody>
                    <a:bodyPr/>
                    <a:lstStyle/>
                    <a:p>
                      <a:r>
                        <a:rPr lang="en-US" sz="1800" dirty="0"/>
                        <a:t>0.0302</a:t>
                      </a:r>
                    </a:p>
                    <a:p>
                      <a:r>
                        <a:rPr lang="en-US" sz="1800" dirty="0"/>
                        <a:t>----</a:t>
                      </a:r>
                    </a:p>
                    <a:p>
                      <a:r>
                        <a:rPr lang="en-US" sz="1800" dirty="0"/>
                        <a:t>0.8694</a:t>
                      </a:r>
                    </a:p>
                  </a:txBody>
                  <a:tcPr/>
                </a:tc>
                <a:tc>
                  <a:txBody>
                    <a:bodyPr/>
                    <a:lstStyle/>
                    <a:p>
                      <a:r>
                        <a:rPr lang="en-US" sz="1800" dirty="0"/>
                        <a:t>0.0242</a:t>
                      </a:r>
                    </a:p>
                    <a:p>
                      <a:r>
                        <a:rPr lang="en-US" sz="1800" dirty="0"/>
                        <a:t>----</a:t>
                      </a:r>
                    </a:p>
                    <a:p>
                      <a:r>
                        <a:rPr lang="en-US" sz="1800" dirty="0"/>
                        <a:t>0.9220</a:t>
                      </a:r>
                    </a:p>
                  </a:txBody>
                  <a:tcPr/>
                </a:tc>
                <a:tc>
                  <a:txBody>
                    <a:bodyPr/>
                    <a:lstStyle/>
                    <a:p>
                      <a:r>
                        <a:rPr lang="en-US" sz="1800" dirty="0"/>
                        <a:t>0.0292</a:t>
                      </a:r>
                    </a:p>
                    <a:p>
                      <a:r>
                        <a:rPr lang="en-US" sz="1800" dirty="0"/>
                        <a:t>----</a:t>
                      </a:r>
                    </a:p>
                    <a:p>
                      <a:r>
                        <a:rPr lang="en-US" sz="1800" dirty="0"/>
                        <a:t>0.8920</a:t>
                      </a:r>
                    </a:p>
                  </a:txBody>
                  <a:tcPr/>
                </a:tc>
                <a:extLst>
                  <a:ext uri="{0D108BD9-81ED-4DB2-BD59-A6C34878D82A}">
                    <a16:rowId xmlns:a16="http://schemas.microsoft.com/office/drawing/2014/main" val="2027046737"/>
                  </a:ext>
                </a:extLst>
              </a:tr>
              <a:tr h="1024280">
                <a:tc>
                  <a:txBody>
                    <a:bodyPr/>
                    <a:lstStyle/>
                    <a:p>
                      <a:r>
                        <a:rPr lang="en-US" sz="1800" dirty="0"/>
                        <a:t>TCN - Gaussian</a:t>
                      </a:r>
                    </a:p>
                  </a:txBody>
                  <a:tcPr/>
                </a:tc>
                <a:tc>
                  <a:txBody>
                    <a:bodyPr/>
                    <a:lstStyle/>
                    <a:p>
                      <a:r>
                        <a:rPr lang="en-US" sz="1800" dirty="0"/>
                        <a:t>0.0248</a:t>
                      </a:r>
                    </a:p>
                    <a:p>
                      <a:r>
                        <a:rPr lang="en-US" sz="1800" dirty="0"/>
                        <a:t>---</a:t>
                      </a:r>
                    </a:p>
                    <a:p>
                      <a:r>
                        <a:rPr lang="en-US" sz="1800" dirty="0"/>
                        <a:t>0.9187</a:t>
                      </a:r>
                    </a:p>
                  </a:txBody>
                  <a:tcPr/>
                </a:tc>
                <a:tc>
                  <a:txBody>
                    <a:bodyPr/>
                    <a:lstStyle/>
                    <a:p>
                      <a:r>
                        <a:rPr lang="en-US" sz="1800" dirty="0"/>
                        <a:t>0.0249</a:t>
                      </a:r>
                    </a:p>
                    <a:p>
                      <a:r>
                        <a:rPr lang="en-US" sz="1800" dirty="0"/>
                        <a:t>----</a:t>
                      </a:r>
                    </a:p>
                    <a:p>
                      <a:r>
                        <a:rPr lang="en-US" sz="1800" dirty="0"/>
                        <a:t>0.9119</a:t>
                      </a:r>
                    </a:p>
                  </a:txBody>
                  <a:tcPr/>
                </a:tc>
                <a:tc>
                  <a:txBody>
                    <a:bodyPr/>
                    <a:lstStyle/>
                    <a:p>
                      <a:r>
                        <a:rPr lang="en-US" sz="1800" dirty="0"/>
                        <a:t>0.0241</a:t>
                      </a:r>
                    </a:p>
                    <a:p>
                      <a:r>
                        <a:rPr lang="en-US" sz="1800" dirty="0"/>
                        <a:t>----</a:t>
                      </a:r>
                    </a:p>
                    <a:p>
                      <a:r>
                        <a:rPr lang="en-US" sz="1800" dirty="0"/>
                        <a:t>0.9183</a:t>
                      </a:r>
                    </a:p>
                  </a:txBody>
                  <a:tcPr/>
                </a:tc>
                <a:tc>
                  <a:txBody>
                    <a:bodyPr/>
                    <a:lstStyle/>
                    <a:p>
                      <a:r>
                        <a:rPr lang="en-US" sz="1800" dirty="0"/>
                        <a:t>0.0239</a:t>
                      </a:r>
                    </a:p>
                    <a:p>
                      <a:r>
                        <a:rPr lang="en-US" sz="1800" dirty="0"/>
                        <a:t>----</a:t>
                      </a:r>
                    </a:p>
                    <a:p>
                      <a:r>
                        <a:rPr lang="en-US" sz="1800" dirty="0"/>
                        <a:t>0.9273</a:t>
                      </a:r>
                    </a:p>
                  </a:txBody>
                  <a:tcPr/>
                </a:tc>
                <a:tc>
                  <a:txBody>
                    <a:bodyPr/>
                    <a:lstStyle/>
                    <a:p>
                      <a:r>
                        <a:rPr lang="en-US" sz="1800" dirty="0"/>
                        <a:t>0.0329</a:t>
                      </a:r>
                    </a:p>
                    <a:p>
                      <a:r>
                        <a:rPr lang="en-US" sz="1800" dirty="0"/>
                        <a:t>----</a:t>
                      </a:r>
                    </a:p>
                    <a:p>
                      <a:r>
                        <a:rPr lang="en-US" sz="1800" dirty="0"/>
                        <a:t>0.8737</a:t>
                      </a:r>
                    </a:p>
                  </a:txBody>
                  <a:tcPr/>
                </a:tc>
                <a:tc>
                  <a:txBody>
                    <a:bodyPr/>
                    <a:lstStyle/>
                    <a:p>
                      <a:r>
                        <a:rPr lang="en-US" sz="1800" dirty="0"/>
                        <a:t>0.0225</a:t>
                      </a:r>
                    </a:p>
                    <a:p>
                      <a:r>
                        <a:rPr lang="en-US" sz="1800" dirty="0"/>
                        <a:t>----</a:t>
                      </a:r>
                    </a:p>
                    <a:p>
                      <a:r>
                        <a:rPr lang="en-US" sz="1800" dirty="0"/>
                        <a:t>0.9289</a:t>
                      </a:r>
                    </a:p>
                  </a:txBody>
                  <a:tcPr/>
                </a:tc>
                <a:extLst>
                  <a:ext uri="{0D108BD9-81ED-4DB2-BD59-A6C34878D82A}">
                    <a16:rowId xmlns:a16="http://schemas.microsoft.com/office/drawing/2014/main" val="253746255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1462091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next</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fontScale="92500" lnSpcReduction="20000"/>
          </a:bodyPr>
          <a:lstStyle/>
          <a:p>
            <a:r>
              <a:rPr lang="en-US" dirty="0"/>
              <a:t>N-Beats</a:t>
            </a:r>
          </a:p>
          <a:p>
            <a:pPr lvl="1"/>
            <a:r>
              <a:rPr lang="en-US" dirty="0"/>
              <a:t>Generic - uses as little prior knowledge as possible, with no feature engineering, no scaling and no internal architectural components</a:t>
            </a:r>
          </a:p>
          <a:p>
            <a:pPr lvl="1"/>
            <a:r>
              <a:rPr lang="en-US" i="1" dirty="0"/>
              <a:t>interpretable architecture</a:t>
            </a:r>
            <a:r>
              <a:rPr lang="en-US" dirty="0"/>
              <a:t> consisting of two stacks: A </a:t>
            </a:r>
            <a:r>
              <a:rPr lang="en-US" b="1" dirty="0"/>
              <a:t>trend</a:t>
            </a:r>
            <a:r>
              <a:rPr lang="en-US" dirty="0"/>
              <a:t> stack and a </a:t>
            </a:r>
            <a:r>
              <a:rPr lang="en-US" b="1" dirty="0"/>
              <a:t>seasonality</a:t>
            </a:r>
            <a:r>
              <a:rPr lang="en-US" dirty="0"/>
              <a:t> stack. The architecture is designed so that:</a:t>
            </a:r>
          </a:p>
          <a:p>
            <a:pPr lvl="2"/>
            <a:r>
              <a:rPr lang="en-US" dirty="0"/>
              <a:t>The trend component is removed from the input before it is fed into the seasonality stack</a:t>
            </a:r>
          </a:p>
          <a:p>
            <a:pPr lvl="2"/>
            <a:r>
              <a:rPr lang="en-US" dirty="0"/>
              <a:t>The </a:t>
            </a:r>
            <a:r>
              <a:rPr lang="en-US" b="1" dirty="0"/>
              <a:t>partial forecasts of trend and seasonality are available</a:t>
            </a:r>
            <a:r>
              <a:rPr lang="en-US" dirty="0"/>
              <a:t> as separate interpretable outputs</a:t>
            </a:r>
          </a:p>
        </p:txBody>
      </p:sp>
    </p:spTree>
    <p:extLst>
      <p:ext uri="{BB962C8B-B14F-4D97-AF65-F5344CB8AC3E}">
        <p14:creationId xmlns:p14="http://schemas.microsoft.com/office/powerpoint/2010/main" val="22165816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16B02-CC90-8D43-AF8D-3F1A9E3E73AA}"/>
              </a:ext>
            </a:extLst>
          </p:cNvPr>
          <p:cNvSpPr>
            <a:spLocks noGrp="1"/>
          </p:cNvSpPr>
          <p:nvPr>
            <p:ph type="title"/>
          </p:nvPr>
        </p:nvSpPr>
        <p:spPr/>
        <p:txBody>
          <a:bodyPr>
            <a:normAutofit fontScale="90000"/>
          </a:bodyPr>
          <a:lstStyle/>
          <a:p>
            <a:r>
              <a:rPr lang="en-US" dirty="0"/>
              <a:t>N-beats</a:t>
            </a:r>
            <a:br>
              <a:rPr lang="en-US" dirty="0"/>
            </a:br>
            <a:r>
              <a:rPr lang="en-US" dirty="0"/>
              <a:t>NEURAL BASIS EXPANSION ANALYSIS FOR INTERPRETABLE TIME SERIES FORECASTING</a:t>
            </a:r>
          </a:p>
        </p:txBody>
      </p:sp>
      <p:pic>
        <p:nvPicPr>
          <p:cNvPr id="5" name="Content Placeholder 4">
            <a:extLst>
              <a:ext uri="{FF2B5EF4-FFF2-40B4-BE49-F238E27FC236}">
                <a16:creationId xmlns:a16="http://schemas.microsoft.com/office/drawing/2014/main" id="{15B8844D-DF19-C341-AC7D-60E8ACF6B688}"/>
              </a:ext>
            </a:extLst>
          </p:cNvPr>
          <p:cNvPicPr>
            <a:picLocks noGrp="1" noChangeAspect="1"/>
          </p:cNvPicPr>
          <p:nvPr>
            <p:ph idx="1"/>
          </p:nvPr>
        </p:nvPicPr>
        <p:blipFill>
          <a:blip r:embed="rId3"/>
          <a:stretch>
            <a:fillRect/>
          </a:stretch>
        </p:blipFill>
        <p:spPr>
          <a:xfrm>
            <a:off x="548289" y="2097088"/>
            <a:ext cx="4659698" cy="3541712"/>
          </a:xfrm>
        </p:spPr>
      </p:pic>
      <p:sp>
        <p:nvSpPr>
          <p:cNvPr id="7" name="TextBox 6">
            <a:extLst>
              <a:ext uri="{FF2B5EF4-FFF2-40B4-BE49-F238E27FC236}">
                <a16:creationId xmlns:a16="http://schemas.microsoft.com/office/drawing/2014/main" id="{366B1CB3-19A2-484A-8357-24E56A0EFA7B}"/>
              </a:ext>
            </a:extLst>
          </p:cNvPr>
          <p:cNvSpPr txBox="1"/>
          <p:nvPr/>
        </p:nvSpPr>
        <p:spPr>
          <a:xfrm>
            <a:off x="844851" y="5715000"/>
            <a:ext cx="4659698" cy="369332"/>
          </a:xfrm>
          <a:prstGeom prst="rect">
            <a:avLst/>
          </a:prstGeom>
          <a:noFill/>
        </p:spPr>
        <p:txBody>
          <a:bodyPr wrap="square">
            <a:spAutoFit/>
          </a:bodyPr>
          <a:lstStyle/>
          <a:p>
            <a:r>
              <a:rPr lang="en-US" dirty="0"/>
              <a:t>https://</a:t>
            </a:r>
            <a:r>
              <a:rPr lang="en-US" dirty="0" err="1"/>
              <a:t>arxiv.org</a:t>
            </a:r>
            <a:r>
              <a:rPr lang="en-US" dirty="0"/>
              <a:t>/pdf/1905.10437.pdf</a:t>
            </a:r>
          </a:p>
        </p:txBody>
      </p:sp>
      <p:pic>
        <p:nvPicPr>
          <p:cNvPr id="1026" name="Picture 2">
            <a:extLst>
              <a:ext uri="{FF2B5EF4-FFF2-40B4-BE49-F238E27FC236}">
                <a16:creationId xmlns:a16="http://schemas.microsoft.com/office/drawing/2014/main" id="{E4E485AD-81B0-6649-962D-F21B71C80E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7150" y="2097088"/>
            <a:ext cx="6844850" cy="3648804"/>
          </a:xfrm>
          <a:prstGeom prst="rect">
            <a:avLst/>
          </a:prstGeom>
          <a:solidFill>
            <a:schemeClr val="accent1">
              <a:tint val="40000"/>
            </a:schemeClr>
          </a:solidFill>
        </p:spPr>
      </p:pic>
    </p:spTree>
    <p:extLst>
      <p:ext uri="{BB962C8B-B14F-4D97-AF65-F5344CB8AC3E}">
        <p14:creationId xmlns:p14="http://schemas.microsoft.com/office/powerpoint/2010/main" val="2143785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a:lnSpc>
                <a:spcPct val="110000"/>
              </a:lnSpc>
            </a:pPr>
            <a:r>
              <a:rPr lang="en-US" sz="1200">
                <a:solidFill>
                  <a:srgbClr val="FFFFFF"/>
                </a:solidFill>
              </a:rPr>
              <a:t>Time series analysis is widely used in fields such as business, economics, finance, science, and engineering.</a:t>
            </a:r>
          </a:p>
          <a:p>
            <a:pPr>
              <a:lnSpc>
                <a:spcPct val="110000"/>
              </a:lnSpc>
            </a:pPr>
            <a:r>
              <a:rPr lang="en-US" sz="1200">
                <a:solidFill>
                  <a:srgbClr val="FFFFFF"/>
                </a:solidFill>
              </a:rPr>
              <a:t>Our approach seeks to identify shifting economic phase and provide a framework for making asset allocation decisions according to the probability that asset may outperform or underperform.</a:t>
            </a:r>
          </a:p>
          <a:p>
            <a:pPr>
              <a:lnSpc>
                <a:spcPct val="110000"/>
              </a:lnSpc>
            </a:pPr>
            <a:r>
              <a:rPr lang="en-US" sz="1200">
                <a:solidFill>
                  <a:srgbClr val="FFFFFF"/>
                </a:solidFill>
              </a:rPr>
              <a:t>Temporal Convolutional Networks have recently been applied to time series data where longer term memory of seasonality of the dataset are required</a:t>
            </a:r>
          </a:p>
          <a:p>
            <a:pPr>
              <a:lnSpc>
                <a:spcPct val="110000"/>
              </a:lnSpc>
            </a:pPr>
            <a:r>
              <a:rPr lang="en-US" sz="1200">
                <a:solidFill>
                  <a:srgbClr val="FFFFFF"/>
                </a:solidFill>
              </a:rPr>
              <a:t>Research Encoder/Decoder and Knowledge Driven Event Embedding </a:t>
            </a:r>
          </a:p>
          <a:p>
            <a:pPr marL="0" indent="0">
              <a:lnSpc>
                <a:spcPct val="110000"/>
              </a:lnSpc>
              <a:buNone/>
            </a:pPr>
            <a:endParaRPr lang="en-US" sz="120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4"/>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4037236455"/>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704193115"/>
              </p:ext>
            </p:extLst>
          </p:nvPr>
        </p:nvGraphicFramePr>
        <p:xfrm>
          <a:off x="1394460" y="1831218"/>
          <a:ext cx="9235441" cy="4206240"/>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1/4/10</a:t>
                      </a:r>
                    </a:p>
                    <a:p>
                      <a:r>
                        <a:rPr lang="en-US" sz="1800" dirty="0"/>
                        <a:t>Block/</a:t>
                      </a:r>
                    </a:p>
                    <a:p>
                      <a:r>
                        <a:rPr lang="en-US" sz="1800" dirty="0"/>
                        <a:t>layer/</a:t>
                      </a:r>
                    </a:p>
                    <a:p>
                      <a:r>
                        <a:rPr lang="en-US" sz="1800" dirty="0"/>
                        <a:t>stack</a:t>
                      </a:r>
                    </a:p>
                  </a:txBody>
                  <a:tcPr/>
                </a:tc>
                <a:tc>
                  <a:txBody>
                    <a:bodyPr/>
                    <a:lstStyle/>
                    <a:p>
                      <a:r>
                        <a:rPr lang="en-US" sz="1800" dirty="0"/>
                        <a:t>1/4/10</a:t>
                      </a:r>
                    </a:p>
                    <a:p>
                      <a:r>
                        <a:rPr lang="en-US" sz="1800" dirty="0"/>
                        <a:t>news</a:t>
                      </a:r>
                    </a:p>
                  </a:txBody>
                  <a:tcPr/>
                </a:tc>
                <a:tc>
                  <a:txBody>
                    <a:bodyPr/>
                    <a:lstStyle/>
                    <a:p>
                      <a:r>
                        <a:rPr lang="en-US" sz="1800" dirty="0"/>
                        <a:t>3/4/10</a:t>
                      </a:r>
                    </a:p>
                  </a:txBody>
                  <a:tcPr/>
                </a:tc>
                <a:tc>
                  <a:txBody>
                    <a:bodyPr/>
                    <a:lstStyle/>
                    <a:p>
                      <a:r>
                        <a:rPr lang="en-US" sz="1800" dirty="0"/>
                        <a:t>3/4/10</a:t>
                      </a:r>
                    </a:p>
                    <a:p>
                      <a:r>
                        <a:rPr lang="en-US" sz="1800" dirty="0"/>
                        <a:t>news</a:t>
                      </a:r>
                    </a:p>
                  </a:txBody>
                  <a:tcPr/>
                </a:tc>
                <a:tc>
                  <a:txBody>
                    <a:bodyPr/>
                    <a:lstStyle/>
                    <a:p>
                      <a:r>
                        <a:rPr lang="en-US" sz="1800" dirty="0"/>
                        <a:t>7/4/10</a:t>
                      </a:r>
                    </a:p>
                  </a:txBody>
                  <a:tcPr/>
                </a:tc>
                <a:tc>
                  <a:txBody>
                    <a:bodyPr/>
                    <a:lstStyle/>
                    <a:p>
                      <a:r>
                        <a:rPr lang="en-US" sz="1800" dirty="0"/>
                        <a:t>7/4/10</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N-BEATS</a:t>
                      </a:r>
                    </a:p>
                  </a:txBody>
                  <a:tcPr/>
                </a:tc>
                <a:tc>
                  <a:txBody>
                    <a:bodyPr/>
                    <a:lstStyle/>
                    <a:p>
                      <a:r>
                        <a:rPr lang="en-US" sz="1800" dirty="0"/>
                        <a:t>0.2618</a:t>
                      </a:r>
                    </a:p>
                    <a:p>
                      <a:r>
                        <a:rPr lang="en-US" sz="1800" dirty="0"/>
                        <a:t>---</a:t>
                      </a:r>
                    </a:p>
                    <a:p>
                      <a:r>
                        <a:rPr lang="en-US" sz="1800" dirty="0"/>
                        <a:t>-8.9508</a:t>
                      </a:r>
                    </a:p>
                  </a:txBody>
                  <a:tcPr/>
                </a:tc>
                <a:tc>
                  <a:txBody>
                    <a:bodyPr/>
                    <a:lstStyle/>
                    <a:p>
                      <a:r>
                        <a:rPr lang="en-US" sz="1800" dirty="0"/>
                        <a:t>0.1718</a:t>
                      </a:r>
                    </a:p>
                    <a:p>
                      <a:r>
                        <a:rPr lang="en-US" sz="1800" dirty="0"/>
                        <a:t>----</a:t>
                      </a:r>
                    </a:p>
                    <a:p>
                      <a:r>
                        <a:rPr lang="en-US" sz="1800" dirty="0"/>
                        <a:t>-6.8629</a:t>
                      </a:r>
                    </a:p>
                  </a:txBody>
                  <a:tcPr/>
                </a:tc>
                <a:tc>
                  <a:txBody>
                    <a:bodyPr/>
                    <a:lstStyle/>
                    <a:p>
                      <a:r>
                        <a:rPr lang="en-US" sz="1800" dirty="0"/>
                        <a:t>0.2372</a:t>
                      </a:r>
                    </a:p>
                    <a:p>
                      <a:r>
                        <a:rPr lang="en-US" sz="1800" dirty="0"/>
                        <a:t>----</a:t>
                      </a:r>
                    </a:p>
                    <a:p>
                      <a:r>
                        <a:rPr lang="en-US" sz="1800" dirty="0"/>
                        <a:t>-4.7372</a:t>
                      </a:r>
                    </a:p>
                  </a:txBody>
                  <a:tcPr/>
                </a:tc>
                <a:tc>
                  <a:txBody>
                    <a:bodyPr/>
                    <a:lstStyle/>
                    <a:p>
                      <a:r>
                        <a:rPr lang="en-US" sz="1800" dirty="0"/>
                        <a:t>0.2022</a:t>
                      </a:r>
                    </a:p>
                    <a:p>
                      <a:r>
                        <a:rPr lang="en-US" sz="1800" dirty="0"/>
                        <a:t>----</a:t>
                      </a:r>
                    </a:p>
                    <a:p>
                      <a:r>
                        <a:rPr lang="en-US" sz="1800" dirty="0"/>
                        <a:t>-4.2964</a:t>
                      </a:r>
                    </a:p>
                  </a:txBody>
                  <a:tcPr/>
                </a:tc>
                <a:tc>
                  <a:txBody>
                    <a:bodyPr/>
                    <a:lstStyle/>
                    <a:p>
                      <a:r>
                        <a:rPr lang="en-US" sz="1800" dirty="0"/>
                        <a:t>0.1859</a:t>
                      </a:r>
                    </a:p>
                    <a:p>
                      <a:r>
                        <a:rPr lang="en-US" sz="1800" dirty="0"/>
                        <a:t>----</a:t>
                      </a:r>
                    </a:p>
                    <a:p>
                      <a:r>
                        <a:rPr lang="en-US" sz="1800" dirty="0"/>
                        <a:t>-1.5329</a:t>
                      </a:r>
                    </a:p>
                  </a:txBody>
                  <a:tcPr/>
                </a:tc>
                <a:tc>
                  <a:txBody>
                    <a:bodyPr/>
                    <a:lstStyle/>
                    <a:p>
                      <a:r>
                        <a:rPr lang="en-US" sz="1800" dirty="0"/>
                        <a:t>0.1637</a:t>
                      </a:r>
                    </a:p>
                    <a:p>
                      <a:r>
                        <a:rPr lang="en-US" sz="1800" dirty="0"/>
                        <a:t>----</a:t>
                      </a:r>
                    </a:p>
                    <a:p>
                      <a:r>
                        <a:rPr lang="en-US" sz="1800" dirty="0"/>
                        <a:t>-2.595</a:t>
                      </a:r>
                    </a:p>
                  </a:txBody>
                  <a:tcPr/>
                </a:tc>
                <a:extLst>
                  <a:ext uri="{0D108BD9-81ED-4DB2-BD59-A6C34878D82A}">
                    <a16:rowId xmlns:a16="http://schemas.microsoft.com/office/drawing/2014/main" val="2027046737"/>
                  </a:ext>
                </a:extLst>
              </a:tr>
              <a:tr h="801958">
                <a:tc>
                  <a:txBody>
                    <a:bodyPr/>
                    <a:lstStyle/>
                    <a:p>
                      <a:r>
                        <a:rPr lang="en-US" sz="1800" dirty="0"/>
                        <a:t>N-BEATS Classic</a:t>
                      </a:r>
                    </a:p>
                  </a:txBody>
                  <a:tcPr/>
                </a:tc>
                <a:tc>
                  <a:txBody>
                    <a:bodyPr/>
                    <a:lstStyle/>
                    <a:p>
                      <a:r>
                        <a:rPr lang="en-US" sz="1800" dirty="0"/>
                        <a:t>0.1044</a:t>
                      </a:r>
                    </a:p>
                    <a:p>
                      <a:r>
                        <a:rPr lang="en-US" sz="1800" dirty="0"/>
                        <a:t>--</a:t>
                      </a:r>
                    </a:p>
                    <a:p>
                      <a:r>
                        <a:rPr lang="en-US" sz="1800" dirty="0"/>
                        <a:t>-0.2296</a:t>
                      </a:r>
                    </a:p>
                  </a:txBody>
                  <a:tcPr/>
                </a:tc>
                <a:tc>
                  <a:txBody>
                    <a:bodyPr/>
                    <a:lstStyle/>
                    <a:p>
                      <a:r>
                        <a:rPr lang="en-US" sz="1800" dirty="0"/>
                        <a:t>0.1270</a:t>
                      </a:r>
                    </a:p>
                    <a:p>
                      <a:r>
                        <a:rPr lang="en-US" sz="1800" dirty="0"/>
                        <a:t>--</a:t>
                      </a:r>
                    </a:p>
                    <a:p>
                      <a:r>
                        <a:rPr lang="en-US" sz="1800" dirty="0"/>
                        <a:t>-0.3730</a:t>
                      </a:r>
                    </a:p>
                  </a:txBody>
                  <a:tcPr/>
                </a:tc>
                <a:tc>
                  <a:txBody>
                    <a:bodyPr/>
                    <a:lstStyle/>
                    <a:p>
                      <a:r>
                        <a:rPr lang="en-US" sz="1800" dirty="0"/>
                        <a:t>0.0796</a:t>
                      </a:r>
                    </a:p>
                    <a:p>
                      <a:r>
                        <a:rPr lang="en-US" sz="1800" dirty="0"/>
                        <a:t>--</a:t>
                      </a:r>
                    </a:p>
                    <a:p>
                      <a:r>
                        <a:rPr lang="en-US" sz="1800" dirty="0"/>
                        <a:t>0.0281</a:t>
                      </a:r>
                    </a:p>
                  </a:txBody>
                  <a:tcPr/>
                </a:tc>
                <a:tc>
                  <a:txBody>
                    <a:bodyPr/>
                    <a:lstStyle/>
                    <a:p>
                      <a:r>
                        <a:rPr lang="en-US" sz="1800" dirty="0"/>
                        <a:t>0.1272</a:t>
                      </a:r>
                    </a:p>
                    <a:p>
                      <a:r>
                        <a:rPr lang="en-US" sz="1800" dirty="0"/>
                        <a:t>--</a:t>
                      </a:r>
                    </a:p>
                    <a:p>
                      <a:r>
                        <a:rPr lang="en-US" sz="1800" dirty="0"/>
                        <a:t>-0.9829</a:t>
                      </a:r>
                    </a:p>
                  </a:txBody>
                  <a:tcPr/>
                </a:tc>
                <a:tc>
                  <a:txBody>
                    <a:bodyPr/>
                    <a:lstStyle/>
                    <a:p>
                      <a:r>
                        <a:rPr lang="en-US" sz="1800" dirty="0"/>
                        <a:t>0.1201</a:t>
                      </a:r>
                    </a:p>
                    <a:p>
                      <a:r>
                        <a:rPr lang="en-US" sz="1800" dirty="0"/>
                        <a:t>--</a:t>
                      </a:r>
                    </a:p>
                    <a:p>
                      <a:r>
                        <a:rPr lang="en-US" sz="1800" dirty="0"/>
                        <a:t>-0.2906</a:t>
                      </a:r>
                    </a:p>
                  </a:txBody>
                  <a:tcPr/>
                </a:tc>
                <a:tc>
                  <a:txBody>
                    <a:bodyPr/>
                    <a:lstStyle/>
                    <a:p>
                      <a:r>
                        <a:rPr lang="en-US" sz="1800" dirty="0"/>
                        <a:t>0.1038</a:t>
                      </a:r>
                    </a:p>
                    <a:p>
                      <a:r>
                        <a:rPr lang="en-US" sz="1800" dirty="0"/>
                        <a:t>--</a:t>
                      </a:r>
                    </a:p>
                    <a:p>
                      <a:r>
                        <a:rPr lang="en-US" sz="1800" dirty="0"/>
                        <a:t>0.0430</a:t>
                      </a:r>
                    </a:p>
                  </a:txBody>
                  <a:tcPr/>
                </a:tc>
                <a:extLst>
                  <a:ext uri="{0D108BD9-81ED-4DB2-BD59-A6C34878D82A}">
                    <a16:rowId xmlns:a16="http://schemas.microsoft.com/office/drawing/2014/main" val="106602997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2443355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44" name="Group 79">
            <a:extLst>
              <a:ext uri="{FF2B5EF4-FFF2-40B4-BE49-F238E27FC236}">
                <a16:creationId xmlns:a16="http://schemas.microsoft.com/office/drawing/2014/main" id="{2C113195-43EA-4B6A-B281-C0458D9263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5" name="Rectangle 80">
              <a:extLst>
                <a:ext uri="{FF2B5EF4-FFF2-40B4-BE49-F238E27FC236}">
                  <a16:creationId xmlns:a16="http://schemas.microsoft.com/office/drawing/2014/main" id="{27DEAF6E-67FE-4877-B38B-0F2BF7857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2">
              <a:extLst>
                <a:ext uri="{FF2B5EF4-FFF2-40B4-BE49-F238E27FC236}">
                  <a16:creationId xmlns:a16="http://schemas.microsoft.com/office/drawing/2014/main" id="{F60C980E-E723-46CF-9296-C7BBA4DB83C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grpSp>
        <p:nvGrpSpPr>
          <p:cNvPr id="146" name="Group 83">
            <a:extLst>
              <a:ext uri="{FF2B5EF4-FFF2-40B4-BE49-F238E27FC236}">
                <a16:creationId xmlns:a16="http://schemas.microsoft.com/office/drawing/2014/main" id="{98D36904-1712-4C81-B063-66E1D4777F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40302"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85" name="Rectangle 5">
              <a:extLst>
                <a:ext uri="{FF2B5EF4-FFF2-40B4-BE49-F238E27FC236}">
                  <a16:creationId xmlns:a16="http://schemas.microsoft.com/office/drawing/2014/main" id="{BEA28722-E2AF-4D8D-9E59-65B94630A3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6" name="Freeform 6">
              <a:extLst>
                <a:ext uri="{FF2B5EF4-FFF2-40B4-BE49-F238E27FC236}">
                  <a16:creationId xmlns:a16="http://schemas.microsoft.com/office/drawing/2014/main" id="{A279E077-7DAF-4B93-BE2C-98F6B13A11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7">
              <a:extLst>
                <a:ext uri="{FF2B5EF4-FFF2-40B4-BE49-F238E27FC236}">
                  <a16:creationId xmlns:a16="http://schemas.microsoft.com/office/drawing/2014/main" id="{E78603D6-020D-4269-95E5-2E17499DA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Rectangle 8">
              <a:extLst>
                <a:ext uri="{FF2B5EF4-FFF2-40B4-BE49-F238E27FC236}">
                  <a16:creationId xmlns:a16="http://schemas.microsoft.com/office/drawing/2014/main" id="{CE9500AA-AB8C-4023-967A-11555F0F48C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9" name="Freeform 9">
              <a:extLst>
                <a:ext uri="{FF2B5EF4-FFF2-40B4-BE49-F238E27FC236}">
                  <a16:creationId xmlns:a16="http://schemas.microsoft.com/office/drawing/2014/main" id="{1B716630-BD94-436E-9E9C-5D534092DF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0">
              <a:extLst>
                <a:ext uri="{FF2B5EF4-FFF2-40B4-BE49-F238E27FC236}">
                  <a16:creationId xmlns:a16="http://schemas.microsoft.com/office/drawing/2014/main" id="{4CE6FCD2-8177-4A45-88ED-A2B986102D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11">
              <a:extLst>
                <a:ext uri="{FF2B5EF4-FFF2-40B4-BE49-F238E27FC236}">
                  <a16:creationId xmlns:a16="http://schemas.microsoft.com/office/drawing/2014/main" id="{E32BEED2-100A-48B2-B552-07B54EEC4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12">
              <a:extLst>
                <a:ext uri="{FF2B5EF4-FFF2-40B4-BE49-F238E27FC236}">
                  <a16:creationId xmlns:a16="http://schemas.microsoft.com/office/drawing/2014/main" id="{839DB29D-A8C6-484A-A747-14733D5B3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3">
              <a:extLst>
                <a:ext uri="{FF2B5EF4-FFF2-40B4-BE49-F238E27FC236}">
                  <a16:creationId xmlns:a16="http://schemas.microsoft.com/office/drawing/2014/main" id="{B1A468B2-ABD1-447D-89DC-7A9CFBBCB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4">
              <a:extLst>
                <a:ext uri="{FF2B5EF4-FFF2-40B4-BE49-F238E27FC236}">
                  <a16:creationId xmlns:a16="http://schemas.microsoft.com/office/drawing/2014/main" id="{219C1A45-C8B0-48AE-B5A9-A1B40B43B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15">
              <a:extLst>
                <a:ext uri="{FF2B5EF4-FFF2-40B4-BE49-F238E27FC236}">
                  <a16:creationId xmlns:a16="http://schemas.microsoft.com/office/drawing/2014/main" id="{F2910D68-E982-47F7-A53C-ABA0CB34F7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16">
              <a:extLst>
                <a:ext uri="{FF2B5EF4-FFF2-40B4-BE49-F238E27FC236}">
                  <a16:creationId xmlns:a16="http://schemas.microsoft.com/office/drawing/2014/main" id="{C4B84BAD-BCB3-4BF2-8A3C-3391BF4AB6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17">
              <a:extLst>
                <a:ext uri="{FF2B5EF4-FFF2-40B4-BE49-F238E27FC236}">
                  <a16:creationId xmlns:a16="http://schemas.microsoft.com/office/drawing/2014/main" id="{522D8CE7-E27B-4BAE-962D-AAC0D66E48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18">
              <a:extLst>
                <a:ext uri="{FF2B5EF4-FFF2-40B4-BE49-F238E27FC236}">
                  <a16:creationId xmlns:a16="http://schemas.microsoft.com/office/drawing/2014/main" id="{1042B4B5-2D6F-405A-A112-D5F96027E9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19">
              <a:extLst>
                <a:ext uri="{FF2B5EF4-FFF2-40B4-BE49-F238E27FC236}">
                  <a16:creationId xmlns:a16="http://schemas.microsoft.com/office/drawing/2014/main" id="{199F606E-DC72-4CAF-AFF2-58FA0121E6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0">
              <a:extLst>
                <a:ext uri="{FF2B5EF4-FFF2-40B4-BE49-F238E27FC236}">
                  <a16:creationId xmlns:a16="http://schemas.microsoft.com/office/drawing/2014/main" id="{C949CB30-1690-4B14-954A-4FA9637CEF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1">
              <a:extLst>
                <a:ext uri="{FF2B5EF4-FFF2-40B4-BE49-F238E27FC236}">
                  <a16:creationId xmlns:a16="http://schemas.microsoft.com/office/drawing/2014/main" id="{84EE3B4E-AE37-4F27-B6AC-FF20B9BE3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2">
              <a:extLst>
                <a:ext uri="{FF2B5EF4-FFF2-40B4-BE49-F238E27FC236}">
                  <a16:creationId xmlns:a16="http://schemas.microsoft.com/office/drawing/2014/main" id="{798942D8-2074-4A7F-AD65-7564D8C3B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3">
              <a:extLst>
                <a:ext uri="{FF2B5EF4-FFF2-40B4-BE49-F238E27FC236}">
                  <a16:creationId xmlns:a16="http://schemas.microsoft.com/office/drawing/2014/main" id="{D4324684-C1DE-4AF8-B17D-917AD23FE6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4">
              <a:extLst>
                <a:ext uri="{FF2B5EF4-FFF2-40B4-BE49-F238E27FC236}">
                  <a16:creationId xmlns:a16="http://schemas.microsoft.com/office/drawing/2014/main" id="{A4C18B6C-86CE-40F9-919C-9490AD3E30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25">
              <a:extLst>
                <a:ext uri="{FF2B5EF4-FFF2-40B4-BE49-F238E27FC236}">
                  <a16:creationId xmlns:a16="http://schemas.microsoft.com/office/drawing/2014/main" id="{72DB2464-DEE2-4EB2-9FB2-46768EE68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26">
              <a:extLst>
                <a:ext uri="{FF2B5EF4-FFF2-40B4-BE49-F238E27FC236}">
                  <a16:creationId xmlns:a16="http://schemas.microsoft.com/office/drawing/2014/main" id="{56E24DAD-4831-4565-ACE0-E7FDBC6542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 name="Freeform 27">
              <a:extLst>
                <a:ext uri="{FF2B5EF4-FFF2-40B4-BE49-F238E27FC236}">
                  <a16:creationId xmlns:a16="http://schemas.microsoft.com/office/drawing/2014/main" id="{ADB70D91-E74C-433F-9BCD-587B93561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8" name="Freeform 28">
              <a:extLst>
                <a:ext uri="{FF2B5EF4-FFF2-40B4-BE49-F238E27FC236}">
                  <a16:creationId xmlns:a16="http://schemas.microsoft.com/office/drawing/2014/main" id="{E982042F-EEF5-49A7-87B3-43F9296995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9" name="Freeform 29">
              <a:extLst>
                <a:ext uri="{FF2B5EF4-FFF2-40B4-BE49-F238E27FC236}">
                  <a16:creationId xmlns:a16="http://schemas.microsoft.com/office/drawing/2014/main" id="{54806968-8087-4915-B489-2BE793DD2A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0" name="Freeform 30">
              <a:extLst>
                <a:ext uri="{FF2B5EF4-FFF2-40B4-BE49-F238E27FC236}">
                  <a16:creationId xmlns:a16="http://schemas.microsoft.com/office/drawing/2014/main" id="{A937487D-58AA-4E9D-966F-85938FA8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1" name="Freeform 31">
              <a:extLst>
                <a:ext uri="{FF2B5EF4-FFF2-40B4-BE49-F238E27FC236}">
                  <a16:creationId xmlns:a16="http://schemas.microsoft.com/office/drawing/2014/main" id="{FDA6755A-0790-476D-86D7-F95215FAD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2" name="Freeform 32">
              <a:extLst>
                <a:ext uri="{FF2B5EF4-FFF2-40B4-BE49-F238E27FC236}">
                  <a16:creationId xmlns:a16="http://schemas.microsoft.com/office/drawing/2014/main" id="{A951E2B3-F005-4EDC-B890-F93D63F120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3" name="Rectangle 33">
              <a:extLst>
                <a:ext uri="{FF2B5EF4-FFF2-40B4-BE49-F238E27FC236}">
                  <a16:creationId xmlns:a16="http://schemas.microsoft.com/office/drawing/2014/main" id="{466F4EF3-7ED2-4EC7-8F76-4AD87CD1E5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14" name="Freeform 34">
              <a:extLst>
                <a:ext uri="{FF2B5EF4-FFF2-40B4-BE49-F238E27FC236}">
                  <a16:creationId xmlns:a16="http://schemas.microsoft.com/office/drawing/2014/main" id="{521BF1A3-D416-49F9-A1D2-4C7B3218B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5" name="Freeform 35">
              <a:extLst>
                <a:ext uri="{FF2B5EF4-FFF2-40B4-BE49-F238E27FC236}">
                  <a16:creationId xmlns:a16="http://schemas.microsoft.com/office/drawing/2014/main" id="{F6C16CF8-3F09-4C17-94A6-42BCABB669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6" name="Freeform 36">
              <a:extLst>
                <a:ext uri="{FF2B5EF4-FFF2-40B4-BE49-F238E27FC236}">
                  <a16:creationId xmlns:a16="http://schemas.microsoft.com/office/drawing/2014/main" id="{B667C1A8-CDB1-4FD0-A3F6-0E035C7CAA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7" name="Freeform 37">
              <a:extLst>
                <a:ext uri="{FF2B5EF4-FFF2-40B4-BE49-F238E27FC236}">
                  <a16:creationId xmlns:a16="http://schemas.microsoft.com/office/drawing/2014/main" id="{0B2B73AB-248E-49DB-8ED2-3FCB0A0D89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8" name="Freeform 38">
              <a:extLst>
                <a:ext uri="{FF2B5EF4-FFF2-40B4-BE49-F238E27FC236}">
                  <a16:creationId xmlns:a16="http://schemas.microsoft.com/office/drawing/2014/main" id="{8411F083-5CD4-4569-BA08-059B5CA9A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9" name="Freeform 39">
              <a:extLst>
                <a:ext uri="{FF2B5EF4-FFF2-40B4-BE49-F238E27FC236}">
                  <a16:creationId xmlns:a16="http://schemas.microsoft.com/office/drawing/2014/main" id="{AF78C2C2-8584-4B3B-9AF8-E7FF368FA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0" name="Freeform 40">
              <a:extLst>
                <a:ext uri="{FF2B5EF4-FFF2-40B4-BE49-F238E27FC236}">
                  <a16:creationId xmlns:a16="http://schemas.microsoft.com/office/drawing/2014/main" id="{40934674-5C07-4146-B556-4A271D9968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1" name="Freeform 41">
              <a:extLst>
                <a:ext uri="{FF2B5EF4-FFF2-40B4-BE49-F238E27FC236}">
                  <a16:creationId xmlns:a16="http://schemas.microsoft.com/office/drawing/2014/main" id="{D970276A-A310-41DB-B917-D7D346566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2" name="Freeform 42">
              <a:extLst>
                <a:ext uri="{FF2B5EF4-FFF2-40B4-BE49-F238E27FC236}">
                  <a16:creationId xmlns:a16="http://schemas.microsoft.com/office/drawing/2014/main" id="{EEEC747F-78C5-4212-8ACE-BB4B7D248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43">
              <a:extLst>
                <a:ext uri="{FF2B5EF4-FFF2-40B4-BE49-F238E27FC236}">
                  <a16:creationId xmlns:a16="http://schemas.microsoft.com/office/drawing/2014/main" id="{821AE83F-022D-41AF-A219-992ACE1E0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44">
              <a:extLst>
                <a:ext uri="{FF2B5EF4-FFF2-40B4-BE49-F238E27FC236}">
                  <a16:creationId xmlns:a16="http://schemas.microsoft.com/office/drawing/2014/main" id="{EF049934-C636-4279-91F0-ED3121923E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Rectangle 45">
              <a:extLst>
                <a:ext uri="{FF2B5EF4-FFF2-40B4-BE49-F238E27FC236}">
                  <a16:creationId xmlns:a16="http://schemas.microsoft.com/office/drawing/2014/main" id="{8588DF1D-2DD2-499F-9384-29C92277FA9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26" name="Freeform 46">
              <a:extLst>
                <a:ext uri="{FF2B5EF4-FFF2-40B4-BE49-F238E27FC236}">
                  <a16:creationId xmlns:a16="http://schemas.microsoft.com/office/drawing/2014/main" id="{DF555F2B-5E3D-438F-89A8-EABA91A72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47">
              <a:extLst>
                <a:ext uri="{FF2B5EF4-FFF2-40B4-BE49-F238E27FC236}">
                  <a16:creationId xmlns:a16="http://schemas.microsoft.com/office/drawing/2014/main" id="{006B22A5-B971-42EE-9141-E65B4EF26B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Freeform 48">
              <a:extLst>
                <a:ext uri="{FF2B5EF4-FFF2-40B4-BE49-F238E27FC236}">
                  <a16:creationId xmlns:a16="http://schemas.microsoft.com/office/drawing/2014/main" id="{3AA529FD-59E0-4B70-94C1-D0541A63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9" name="Freeform 49">
              <a:extLst>
                <a:ext uri="{FF2B5EF4-FFF2-40B4-BE49-F238E27FC236}">
                  <a16:creationId xmlns:a16="http://schemas.microsoft.com/office/drawing/2014/main" id="{ABAFA9C1-3649-4F7F-81D0-69DF7919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0" name="Freeform 50">
              <a:extLst>
                <a:ext uri="{FF2B5EF4-FFF2-40B4-BE49-F238E27FC236}">
                  <a16:creationId xmlns:a16="http://schemas.microsoft.com/office/drawing/2014/main" id="{D3CCFACE-F8B9-45E4-8F31-797E1C677E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1" name="Freeform 51">
              <a:extLst>
                <a:ext uri="{FF2B5EF4-FFF2-40B4-BE49-F238E27FC236}">
                  <a16:creationId xmlns:a16="http://schemas.microsoft.com/office/drawing/2014/main" id="{D9F7B9DB-1C45-4CD5-A025-F49F84F12D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2" name="Freeform 52">
              <a:extLst>
                <a:ext uri="{FF2B5EF4-FFF2-40B4-BE49-F238E27FC236}">
                  <a16:creationId xmlns:a16="http://schemas.microsoft.com/office/drawing/2014/main" id="{3E76F16C-AE46-486F-B365-837F8E2AD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3" name="Freeform 53">
              <a:extLst>
                <a:ext uri="{FF2B5EF4-FFF2-40B4-BE49-F238E27FC236}">
                  <a16:creationId xmlns:a16="http://schemas.microsoft.com/office/drawing/2014/main" id="{1B26D62F-5620-4D58-B99D-D4149B7D2D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4" name="Freeform 54">
              <a:extLst>
                <a:ext uri="{FF2B5EF4-FFF2-40B4-BE49-F238E27FC236}">
                  <a16:creationId xmlns:a16="http://schemas.microsoft.com/office/drawing/2014/main" id="{D7E1F06E-43A3-4960-A8A9-5B5FF2D1E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5" name="Freeform 55">
              <a:extLst>
                <a:ext uri="{FF2B5EF4-FFF2-40B4-BE49-F238E27FC236}">
                  <a16:creationId xmlns:a16="http://schemas.microsoft.com/office/drawing/2014/main" id="{67976099-4433-463C-A8CB-2B2E9522B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6" name="Freeform 56">
              <a:extLst>
                <a:ext uri="{FF2B5EF4-FFF2-40B4-BE49-F238E27FC236}">
                  <a16:creationId xmlns:a16="http://schemas.microsoft.com/office/drawing/2014/main" id="{48D4F79B-7C11-4960-8519-A1987A346D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7" name="Freeform 57">
              <a:extLst>
                <a:ext uri="{FF2B5EF4-FFF2-40B4-BE49-F238E27FC236}">
                  <a16:creationId xmlns:a16="http://schemas.microsoft.com/office/drawing/2014/main" id="{701CA4FF-5ECD-40A8-8795-F72A2EF6F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8" name="Freeform 58">
              <a:extLst>
                <a:ext uri="{FF2B5EF4-FFF2-40B4-BE49-F238E27FC236}">
                  <a16:creationId xmlns:a16="http://schemas.microsoft.com/office/drawing/2014/main" id="{7593ABCC-9855-4EB5-9344-0FA5E1F20F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6945353" y="618518"/>
            <a:ext cx="4413736" cy="1478570"/>
          </a:xfrm>
        </p:spPr>
        <p:txBody>
          <a:bodyPr>
            <a:normAutofit/>
          </a:bodyPr>
          <a:lstStyle/>
          <a:p>
            <a:r>
              <a:rPr lang="en-US" dirty="0"/>
              <a:t>What's next</a:t>
            </a:r>
          </a:p>
        </p:txBody>
      </p:sp>
      <p:pic>
        <p:nvPicPr>
          <p:cNvPr id="3" name="Picture 2">
            <a:extLst>
              <a:ext uri="{FF2B5EF4-FFF2-40B4-BE49-F238E27FC236}">
                <a16:creationId xmlns:a16="http://schemas.microsoft.com/office/drawing/2014/main" id="{BDF10E9F-D99B-1943-9F5C-27AE9CB57F5F}"/>
              </a:ext>
            </a:extLst>
          </p:cNvPr>
          <p:cNvPicPr>
            <a:picLocks noChangeAspect="1"/>
          </p:cNvPicPr>
          <p:nvPr/>
        </p:nvPicPr>
        <p:blipFill rotWithShape="1">
          <a:blip r:embed="rId5"/>
          <a:srcRect t="13663" b="17414"/>
          <a:stretch/>
        </p:blipFill>
        <p:spPr>
          <a:xfrm>
            <a:off x="-5597" y="1"/>
            <a:ext cx="6101597" cy="3427413"/>
          </a:xfrm>
          <a:custGeom>
            <a:avLst/>
            <a:gdLst/>
            <a:ahLst/>
            <a:cxnLst/>
            <a:rect l="l" t="t" r="r" b="b"/>
            <a:pathLst>
              <a:path w="6101597" h="3427413">
                <a:moveTo>
                  <a:pt x="0" y="0"/>
                </a:moveTo>
                <a:lnTo>
                  <a:pt x="6101597" y="0"/>
                </a:lnTo>
                <a:lnTo>
                  <a:pt x="6101597" y="3427413"/>
                </a:lnTo>
                <a:lnTo>
                  <a:pt x="0" y="3427413"/>
                </a:lnTo>
                <a:close/>
              </a:path>
            </a:pathLst>
          </a:custGeom>
        </p:spPr>
      </p:pic>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6"/>
          <a:srcRect t="3187" b="12582"/>
          <a:stretch/>
        </p:blipFill>
        <p:spPr>
          <a:xfrm>
            <a:off x="-5597" y="3427414"/>
            <a:ext cx="6101597" cy="3430587"/>
          </a:xfrm>
          <a:custGeom>
            <a:avLst/>
            <a:gdLst/>
            <a:ahLst/>
            <a:cxnLst/>
            <a:rect l="l" t="t" r="r" b="b"/>
            <a:pathLst>
              <a:path w="6101597" h="3430587">
                <a:moveTo>
                  <a:pt x="0" y="0"/>
                </a:moveTo>
                <a:lnTo>
                  <a:pt x="6101597" y="0"/>
                </a:lnTo>
                <a:lnTo>
                  <a:pt x="6101597" y="3430587"/>
                </a:lnTo>
                <a:lnTo>
                  <a:pt x="0" y="3430587"/>
                </a:lnTo>
                <a:close/>
              </a:path>
            </a:pathLst>
          </a:cu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6945352" y="2249487"/>
            <a:ext cx="4413737" cy="3541714"/>
          </a:xfrm>
        </p:spPr>
        <p:txBody>
          <a:bodyPr>
            <a:normAutofit lnSpcReduction="10000"/>
          </a:bodyPr>
          <a:lstStyle/>
          <a:p>
            <a:pPr>
              <a:lnSpc>
                <a:spcPct val="110000"/>
              </a:lnSpc>
            </a:pPr>
            <a:r>
              <a:rPr lang="en-US" sz="1400" dirty="0" err="1"/>
              <a:t>TFTModel</a:t>
            </a:r>
            <a:r>
              <a:rPr lang="en-US" sz="1400" dirty="0"/>
              <a:t> incorporates the following main components from the original Temporal Fusion Transformer (TFT) architecture as outlined in </a:t>
            </a:r>
            <a:r>
              <a:rPr lang="en-US" sz="1400" dirty="0">
                <a:hlinkClick r:id="rId7"/>
              </a:rPr>
              <a:t>this paper</a:t>
            </a:r>
            <a:r>
              <a:rPr lang="en-US" sz="1400" dirty="0"/>
              <a:t>: https://</a:t>
            </a:r>
            <a:r>
              <a:rPr lang="en-US" sz="1400" dirty="0" err="1"/>
              <a:t>arxiv.org</a:t>
            </a:r>
            <a:r>
              <a:rPr lang="en-US" sz="1400" dirty="0"/>
              <a:t>/pdf/1912.09363.pdf</a:t>
            </a:r>
          </a:p>
          <a:p>
            <a:pPr lvl="1">
              <a:lnSpc>
                <a:spcPct val="110000"/>
              </a:lnSpc>
            </a:pPr>
            <a:r>
              <a:rPr lang="en-US" sz="1400" dirty="0"/>
              <a:t>gating mechanisms: skip over unused components of the model architecture</a:t>
            </a:r>
          </a:p>
          <a:p>
            <a:pPr lvl="1">
              <a:lnSpc>
                <a:spcPct val="110000"/>
              </a:lnSpc>
            </a:pPr>
            <a:r>
              <a:rPr lang="en-US" sz="1400" dirty="0"/>
              <a:t>variable selection networks: select relevant input variables at each time step.</a:t>
            </a:r>
          </a:p>
          <a:p>
            <a:pPr lvl="1">
              <a:lnSpc>
                <a:spcPct val="110000"/>
              </a:lnSpc>
            </a:pPr>
            <a:r>
              <a:rPr lang="en-US" sz="1400" dirty="0"/>
              <a:t>temporal processing of past and future input with LSTMs (long short-term memory)</a:t>
            </a:r>
          </a:p>
          <a:p>
            <a:pPr lvl="1">
              <a:lnSpc>
                <a:spcPct val="110000"/>
              </a:lnSpc>
            </a:pPr>
            <a:r>
              <a:rPr lang="en-US" sz="1400" dirty="0"/>
              <a:t>multi-head attention: captures long-term temporal dependencies</a:t>
            </a:r>
          </a:p>
          <a:p>
            <a:pPr lvl="1">
              <a:lnSpc>
                <a:spcPct val="110000"/>
              </a:lnSpc>
            </a:pPr>
            <a:r>
              <a:rPr lang="en-US" sz="1400" dirty="0"/>
              <a:t>prediction intervals: per default, produces quantile forecasts instead of deterministic values</a:t>
            </a:r>
          </a:p>
        </p:txBody>
      </p:sp>
      <p:cxnSp>
        <p:nvCxnSpPr>
          <p:cNvPr id="147" name="Straight Connector 139">
            <a:extLst>
              <a:ext uri="{FF2B5EF4-FFF2-40B4-BE49-F238E27FC236}">
                <a16:creationId xmlns:a16="http://schemas.microsoft.com/office/drawing/2014/main" id="{2B1ACDB1-A7EB-4159-B316-A230683B71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354"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148" name="Straight Connector 141">
            <a:extLst>
              <a:ext uri="{FF2B5EF4-FFF2-40B4-BE49-F238E27FC236}">
                <a16:creationId xmlns:a16="http://schemas.microsoft.com/office/drawing/2014/main" id="{AA825E81-DC4F-4A95-86BA-8FD9D63881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6101597"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Tree>
    <p:extLst>
      <p:ext uri="{BB962C8B-B14F-4D97-AF65-F5344CB8AC3E}">
        <p14:creationId xmlns:p14="http://schemas.microsoft.com/office/powerpoint/2010/main" val="6144342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5"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9"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890DE11-47B9-DC4C-A966-7FABF5A840DC}"/>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Results</a:t>
            </a:r>
          </a:p>
        </p:txBody>
      </p:sp>
      <p:pic>
        <p:nvPicPr>
          <p:cNvPr id="6" name="Content Placeholder 5">
            <a:extLst>
              <a:ext uri="{FF2B5EF4-FFF2-40B4-BE49-F238E27FC236}">
                <a16:creationId xmlns:a16="http://schemas.microsoft.com/office/drawing/2014/main" id="{010EE279-283C-8040-A00B-B63F0B6874C3}"/>
              </a:ext>
            </a:extLst>
          </p:cNvPr>
          <p:cNvPicPr>
            <a:picLocks noGrp="1" noChangeAspect="1"/>
          </p:cNvPicPr>
          <p:nvPr>
            <p:ph idx="1"/>
          </p:nvPr>
        </p:nvPicPr>
        <p:blipFill>
          <a:blip r:embed="rId3"/>
          <a:stretch>
            <a:fillRect/>
          </a:stretch>
        </p:blipFill>
        <p:spPr>
          <a:xfrm>
            <a:off x="5244439" y="3852411"/>
            <a:ext cx="5314704" cy="2840976"/>
          </a:xfrm>
        </p:spPr>
      </p:pic>
      <p:grpSp>
        <p:nvGrpSpPr>
          <p:cNvPr id="81" name="Group 80">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2"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3"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4"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9"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1026" name="Picture 2">
            <a:extLst>
              <a:ext uri="{FF2B5EF4-FFF2-40B4-BE49-F238E27FC236}">
                <a16:creationId xmlns:a16="http://schemas.microsoft.com/office/drawing/2014/main" id="{B4CE615B-ABF6-754D-93DF-D8F74A4DC4D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702232" y="106586"/>
            <a:ext cx="6844045" cy="3644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8856966"/>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530921336"/>
              </p:ext>
            </p:extLst>
          </p:nvPr>
        </p:nvGraphicFramePr>
        <p:xfrm>
          <a:off x="1394460" y="1831218"/>
          <a:ext cx="9235441" cy="4206240"/>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32/1/4</a:t>
                      </a:r>
                    </a:p>
                    <a:p>
                      <a:r>
                        <a:rPr lang="en-US" sz="1800" dirty="0"/>
                        <a:t>Hidden/</a:t>
                      </a:r>
                    </a:p>
                    <a:p>
                      <a:r>
                        <a:rPr lang="en-US" sz="1800" dirty="0"/>
                        <a:t>layers/</a:t>
                      </a:r>
                    </a:p>
                    <a:p>
                      <a:r>
                        <a:rPr lang="en-US" sz="1800" dirty="0"/>
                        <a:t>attention</a:t>
                      </a:r>
                    </a:p>
                  </a:txBody>
                  <a:tcPr/>
                </a:tc>
                <a:tc>
                  <a:txBody>
                    <a:bodyPr/>
                    <a:lstStyle/>
                    <a:p>
                      <a:r>
                        <a:rPr lang="en-US" sz="1800" dirty="0"/>
                        <a:t>32/1/4</a:t>
                      </a:r>
                    </a:p>
                    <a:p>
                      <a:r>
                        <a:rPr lang="en-US" sz="1800" dirty="0"/>
                        <a:t>news</a:t>
                      </a:r>
                    </a:p>
                  </a:txBody>
                  <a:tcPr/>
                </a:tc>
                <a:tc>
                  <a:txBody>
                    <a:bodyPr/>
                    <a:lstStyle/>
                    <a:p>
                      <a:r>
                        <a:rPr lang="en-US" sz="1800" dirty="0"/>
                        <a:t>16/1/4</a:t>
                      </a:r>
                    </a:p>
                  </a:txBody>
                  <a:tcPr/>
                </a:tc>
                <a:tc>
                  <a:txBody>
                    <a:bodyPr/>
                    <a:lstStyle/>
                    <a:p>
                      <a:r>
                        <a:rPr lang="en-US" sz="1800" dirty="0"/>
                        <a:t>16/1/4</a:t>
                      </a:r>
                    </a:p>
                    <a:p>
                      <a:r>
                        <a:rPr lang="en-US" sz="1800" dirty="0"/>
                        <a:t>news</a:t>
                      </a:r>
                    </a:p>
                  </a:txBody>
                  <a:tcPr/>
                </a:tc>
                <a:tc>
                  <a:txBody>
                    <a:bodyPr/>
                    <a:lstStyle/>
                    <a:p>
                      <a:r>
                        <a:rPr lang="en-US" sz="1800" dirty="0"/>
                        <a:t>24/1/4</a:t>
                      </a:r>
                    </a:p>
                  </a:txBody>
                  <a:tcPr/>
                </a:tc>
                <a:tc>
                  <a:txBody>
                    <a:bodyPr/>
                    <a:lstStyle/>
                    <a:p>
                      <a:r>
                        <a:rPr lang="en-US" sz="1800" dirty="0"/>
                        <a:t>24/1/4</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TFT - Q</a:t>
                      </a:r>
                    </a:p>
                  </a:txBody>
                  <a:tcPr/>
                </a:tc>
                <a:tc>
                  <a:txBody>
                    <a:bodyPr/>
                    <a:lstStyle/>
                    <a:p>
                      <a:r>
                        <a:rPr lang="en-US" dirty="0"/>
                        <a:t>0.1475</a:t>
                      </a:r>
                    </a:p>
                    <a:p>
                      <a:r>
                        <a:rPr lang="en-US" sz="1800" dirty="0"/>
                        <a:t>---</a:t>
                      </a:r>
                    </a:p>
                    <a:p>
                      <a:r>
                        <a:rPr lang="en-US" sz="1800" dirty="0"/>
                        <a:t>-0.6583</a:t>
                      </a:r>
                    </a:p>
                  </a:txBody>
                  <a:tcPr/>
                </a:tc>
                <a:tc>
                  <a:txBody>
                    <a:bodyPr/>
                    <a:lstStyle/>
                    <a:p>
                      <a:r>
                        <a:rPr lang="en-US" dirty="0"/>
                        <a:t>0.1553</a:t>
                      </a:r>
                    </a:p>
                    <a:p>
                      <a:r>
                        <a:rPr lang="en-US" sz="1800" dirty="0"/>
                        <a:t>----</a:t>
                      </a:r>
                    </a:p>
                    <a:p>
                      <a:r>
                        <a:rPr lang="en-US" sz="1800" dirty="0"/>
                        <a:t>-0.7481</a:t>
                      </a:r>
                    </a:p>
                  </a:txBody>
                  <a:tcPr/>
                </a:tc>
                <a:tc>
                  <a:txBody>
                    <a:bodyPr/>
                    <a:lstStyle/>
                    <a:p>
                      <a:r>
                        <a:rPr lang="en-US" dirty="0"/>
                        <a:t>0.1367</a:t>
                      </a:r>
                    </a:p>
                    <a:p>
                      <a:r>
                        <a:rPr lang="en-US" sz="1800" dirty="0"/>
                        <a:t>----</a:t>
                      </a:r>
                    </a:p>
                    <a:p>
                      <a:r>
                        <a:rPr lang="en-US" sz="1800" dirty="0"/>
                        <a:t>-0.3632</a:t>
                      </a:r>
                    </a:p>
                  </a:txBody>
                  <a:tcPr/>
                </a:tc>
                <a:tc>
                  <a:txBody>
                    <a:bodyPr/>
                    <a:lstStyle/>
                    <a:p>
                      <a:r>
                        <a:rPr lang="en-US" dirty="0"/>
                        <a:t>0.1549</a:t>
                      </a:r>
                    </a:p>
                    <a:p>
                      <a:r>
                        <a:rPr lang="en-US" sz="1800" dirty="0"/>
                        <a:t>----</a:t>
                      </a:r>
                    </a:p>
                    <a:p>
                      <a:r>
                        <a:rPr lang="en-US" sz="1800" dirty="0"/>
                        <a:t>-0.8424</a:t>
                      </a:r>
                    </a:p>
                  </a:txBody>
                  <a:tcPr/>
                </a:tc>
                <a:tc>
                  <a:txBody>
                    <a:bodyPr/>
                    <a:lstStyle/>
                    <a:p>
                      <a:r>
                        <a:rPr lang="en-US" dirty="0"/>
                        <a:t>0.1825</a:t>
                      </a:r>
                    </a:p>
                    <a:p>
                      <a:r>
                        <a:rPr lang="en-US" sz="1800" dirty="0"/>
                        <a:t>----</a:t>
                      </a:r>
                    </a:p>
                    <a:p>
                      <a:r>
                        <a:rPr lang="en-US" sz="1800" dirty="0"/>
                        <a:t>-1.9988</a:t>
                      </a:r>
                    </a:p>
                  </a:txBody>
                  <a:tcPr/>
                </a:tc>
                <a:tc>
                  <a:txBody>
                    <a:bodyPr/>
                    <a:lstStyle/>
                    <a:p>
                      <a:r>
                        <a:rPr lang="en-US" dirty="0"/>
                        <a:t>0.1681</a:t>
                      </a:r>
                    </a:p>
                    <a:p>
                      <a:r>
                        <a:rPr lang="en-US" sz="1800" dirty="0"/>
                        <a:t>----</a:t>
                      </a:r>
                    </a:p>
                    <a:p>
                      <a:r>
                        <a:rPr lang="en-US" sz="1800" dirty="0"/>
                        <a:t>-0.9694</a:t>
                      </a:r>
                    </a:p>
                  </a:txBody>
                  <a:tcPr/>
                </a:tc>
                <a:extLst>
                  <a:ext uri="{0D108BD9-81ED-4DB2-BD59-A6C34878D82A}">
                    <a16:rowId xmlns:a16="http://schemas.microsoft.com/office/drawing/2014/main" val="2027046737"/>
                  </a:ext>
                </a:extLst>
              </a:tr>
              <a:tr h="801958">
                <a:tc>
                  <a:txBody>
                    <a:bodyPr/>
                    <a:lstStyle/>
                    <a:p>
                      <a:r>
                        <a:rPr lang="en-US" sz="1800" dirty="0"/>
                        <a:t>TFT - Default</a:t>
                      </a:r>
                    </a:p>
                  </a:txBody>
                  <a:tcPr/>
                </a:tc>
                <a:tc>
                  <a:txBody>
                    <a:bodyPr/>
                    <a:lstStyle/>
                    <a:p>
                      <a:r>
                        <a:rPr lang="en-US" sz="1800" dirty="0"/>
                        <a:t>0.1519</a:t>
                      </a:r>
                    </a:p>
                    <a:p>
                      <a:r>
                        <a:rPr lang="en-US" sz="1800" dirty="0"/>
                        <a:t>--</a:t>
                      </a:r>
                    </a:p>
                    <a:p>
                      <a:r>
                        <a:rPr lang="en-US" sz="1800" dirty="0"/>
                        <a:t>-0.6324</a:t>
                      </a:r>
                    </a:p>
                  </a:txBody>
                  <a:tcPr/>
                </a:tc>
                <a:tc>
                  <a:txBody>
                    <a:bodyPr/>
                    <a:lstStyle/>
                    <a:p>
                      <a:r>
                        <a:rPr lang="en-US" sz="1800" dirty="0"/>
                        <a:t>0.1871</a:t>
                      </a:r>
                    </a:p>
                    <a:p>
                      <a:r>
                        <a:rPr lang="en-US" sz="1800" dirty="0"/>
                        <a:t>--</a:t>
                      </a:r>
                    </a:p>
                    <a:p>
                      <a:r>
                        <a:rPr lang="en-US" sz="1800" dirty="0"/>
                        <a:t>-1.687</a:t>
                      </a:r>
                    </a:p>
                  </a:txBody>
                  <a:tcPr/>
                </a:tc>
                <a:tc>
                  <a:txBody>
                    <a:bodyPr/>
                    <a:lstStyle/>
                    <a:p>
                      <a:r>
                        <a:rPr lang="en-US" sz="1800" dirty="0"/>
                        <a:t>0.1450</a:t>
                      </a:r>
                    </a:p>
                    <a:p>
                      <a:r>
                        <a:rPr lang="en-US" sz="1800" dirty="0"/>
                        <a:t>--</a:t>
                      </a:r>
                    </a:p>
                    <a:p>
                      <a:r>
                        <a:rPr lang="en-US" sz="1800" dirty="0"/>
                        <a:t>-0.5103</a:t>
                      </a:r>
                    </a:p>
                  </a:txBody>
                  <a:tcPr/>
                </a:tc>
                <a:tc>
                  <a:txBody>
                    <a:bodyPr/>
                    <a:lstStyle/>
                    <a:p>
                      <a:r>
                        <a:rPr lang="en-US" sz="1800" dirty="0"/>
                        <a:t>0.1746</a:t>
                      </a:r>
                    </a:p>
                    <a:p>
                      <a:r>
                        <a:rPr lang="en-US" sz="1800" dirty="0"/>
                        <a:t>--</a:t>
                      </a:r>
                    </a:p>
                    <a:p>
                      <a:r>
                        <a:rPr lang="en-US" sz="1800" dirty="0"/>
                        <a:t>-1.4827</a:t>
                      </a:r>
                    </a:p>
                  </a:txBody>
                  <a:tcPr/>
                </a:tc>
                <a:tc>
                  <a:txBody>
                    <a:bodyPr/>
                    <a:lstStyle/>
                    <a:p>
                      <a:r>
                        <a:rPr lang="en-US" sz="1800" dirty="0"/>
                        <a:t>0.1482</a:t>
                      </a:r>
                    </a:p>
                    <a:p>
                      <a:r>
                        <a:rPr lang="en-US" sz="1800" dirty="0"/>
                        <a:t>--</a:t>
                      </a:r>
                    </a:p>
                    <a:p>
                      <a:r>
                        <a:rPr lang="en-US" sz="1800" dirty="0"/>
                        <a:t>-0.6002</a:t>
                      </a:r>
                    </a:p>
                  </a:txBody>
                  <a:tcPr/>
                </a:tc>
                <a:tc>
                  <a:txBody>
                    <a:bodyPr/>
                    <a:lstStyle/>
                    <a:p>
                      <a:r>
                        <a:rPr lang="en-US" sz="1800" dirty="0"/>
                        <a:t>0.1640</a:t>
                      </a:r>
                    </a:p>
                    <a:p>
                      <a:r>
                        <a:rPr lang="en-US" sz="1800" dirty="0"/>
                        <a:t>--</a:t>
                      </a:r>
                    </a:p>
                    <a:p>
                      <a:r>
                        <a:rPr lang="en-US" sz="1800" dirty="0"/>
                        <a:t>-1.563</a:t>
                      </a:r>
                    </a:p>
                  </a:txBody>
                  <a:tcPr/>
                </a:tc>
                <a:extLst>
                  <a:ext uri="{0D108BD9-81ED-4DB2-BD59-A6C34878D82A}">
                    <a16:rowId xmlns:a16="http://schemas.microsoft.com/office/drawing/2014/main" val="106602997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1394533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AE03D-F869-3943-B3ED-08AC994DCB51}"/>
              </a:ext>
            </a:extLst>
          </p:cNvPr>
          <p:cNvSpPr>
            <a:spLocks noGrp="1"/>
          </p:cNvSpPr>
          <p:nvPr>
            <p:ph type="title"/>
          </p:nvPr>
        </p:nvSpPr>
        <p:spPr/>
        <p:txBody>
          <a:bodyPr/>
          <a:lstStyle/>
          <a:p>
            <a:r>
              <a:rPr lang="en-US" dirty="0"/>
              <a:t>Sentiment</a:t>
            </a:r>
          </a:p>
        </p:txBody>
      </p:sp>
      <p:sp>
        <p:nvSpPr>
          <p:cNvPr id="3" name="Content Placeholder 2">
            <a:extLst>
              <a:ext uri="{FF2B5EF4-FFF2-40B4-BE49-F238E27FC236}">
                <a16:creationId xmlns:a16="http://schemas.microsoft.com/office/drawing/2014/main" id="{DC1F1C00-3483-294C-9C09-AFB41D7AAC92}"/>
              </a:ext>
            </a:extLst>
          </p:cNvPr>
          <p:cNvSpPr>
            <a:spLocks noGrp="1"/>
          </p:cNvSpPr>
          <p:nvPr>
            <p:ph idx="1"/>
          </p:nvPr>
        </p:nvSpPr>
        <p:spPr/>
        <p:txBody>
          <a:bodyPr>
            <a:normAutofit/>
          </a:bodyPr>
          <a:lstStyle/>
          <a:p>
            <a:r>
              <a:rPr lang="en-US" dirty="0"/>
              <a:t>The human raters of Vader used 5 heuristics to analyze the sentiment:</a:t>
            </a:r>
          </a:p>
          <a:p>
            <a:pPr lvl="1"/>
            <a:r>
              <a:rPr lang="en-US" b="1" dirty="0"/>
              <a:t>Punctuation</a:t>
            </a:r>
            <a:r>
              <a:rPr lang="en-US" dirty="0"/>
              <a:t> — I love pizza vs I love pizza!!</a:t>
            </a:r>
          </a:p>
          <a:p>
            <a:pPr lvl="1"/>
            <a:r>
              <a:rPr lang="en-US" b="1" dirty="0"/>
              <a:t>Capitalization</a:t>
            </a:r>
            <a:r>
              <a:rPr lang="en-US" dirty="0"/>
              <a:t> — I’m hungry!! vs I’M HUNGRY!!</a:t>
            </a:r>
          </a:p>
          <a:p>
            <a:pPr lvl="1"/>
            <a:r>
              <a:rPr lang="en-US" b="1" dirty="0"/>
              <a:t>Degree modifiers (use of intensifiers)</a:t>
            </a:r>
            <a:r>
              <a:rPr lang="en-US" dirty="0"/>
              <a:t>— I WANT TO EAT!! VS I REALLY WANT TO EAT!!</a:t>
            </a:r>
          </a:p>
          <a:p>
            <a:pPr lvl="1"/>
            <a:r>
              <a:rPr lang="en-US" b="1" dirty="0"/>
              <a:t>Conjunctions (shift in sentiment polarity, with later dictating polarity) </a:t>
            </a:r>
            <a:r>
              <a:rPr lang="en-US" dirty="0"/>
              <a:t>— I love pizza, but I really hate Pizza Hut (bad review)</a:t>
            </a:r>
          </a:p>
          <a:p>
            <a:pPr lvl="1"/>
            <a:r>
              <a:rPr lang="en-US" b="1" dirty="0"/>
              <a:t>Preceding Tri-gram</a:t>
            </a:r>
            <a:r>
              <a:rPr lang="en-US" dirty="0"/>
              <a:t> (identifying reverse polarity by examining the tri-gram before the lexical feature— Canadian Pizza </a:t>
            </a:r>
            <a:r>
              <a:rPr lang="en-US" b="1" dirty="0"/>
              <a:t>is not really</a:t>
            </a:r>
            <a:r>
              <a:rPr lang="en-US" dirty="0"/>
              <a:t> </a:t>
            </a:r>
            <a:r>
              <a:rPr lang="en-US" i="1" dirty="0"/>
              <a:t>all that great.</a:t>
            </a:r>
            <a:endParaRPr lang="en-US" dirty="0"/>
          </a:p>
          <a:p>
            <a:endParaRPr lang="en-US" dirty="0"/>
          </a:p>
        </p:txBody>
      </p:sp>
    </p:spTree>
    <p:extLst>
      <p:ext uri="{BB962C8B-B14F-4D97-AF65-F5344CB8AC3E}">
        <p14:creationId xmlns:p14="http://schemas.microsoft.com/office/powerpoint/2010/main" val="19328513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ADED4-2F44-F649-B453-2B3C7D82D61B}"/>
              </a:ext>
            </a:extLst>
          </p:cNvPr>
          <p:cNvSpPr>
            <a:spLocks noGrp="1"/>
          </p:cNvSpPr>
          <p:nvPr>
            <p:ph type="title"/>
          </p:nvPr>
        </p:nvSpPr>
        <p:spPr/>
        <p:txBody>
          <a:bodyPr/>
          <a:lstStyle/>
          <a:p>
            <a:r>
              <a:rPr lang="en-US" dirty="0"/>
              <a:t>Financial – Polarity scores</a:t>
            </a:r>
          </a:p>
        </p:txBody>
      </p:sp>
      <p:sp>
        <p:nvSpPr>
          <p:cNvPr id="3" name="Content Placeholder 2">
            <a:extLst>
              <a:ext uri="{FF2B5EF4-FFF2-40B4-BE49-F238E27FC236}">
                <a16:creationId xmlns:a16="http://schemas.microsoft.com/office/drawing/2014/main" id="{DE4CBCD4-6177-014C-BA02-DA05B475767C}"/>
              </a:ext>
            </a:extLst>
          </p:cNvPr>
          <p:cNvSpPr>
            <a:spLocks noGrp="1"/>
          </p:cNvSpPr>
          <p:nvPr>
            <p:ph idx="1"/>
          </p:nvPr>
        </p:nvSpPr>
        <p:spPr/>
        <p:txBody>
          <a:bodyPr/>
          <a:lstStyle/>
          <a:p>
            <a:r>
              <a:rPr lang="en-US" dirty="0">
                <a:hlinkClick r:id="rId2"/>
              </a:rPr>
              <a:t>https://sraf.nd.edu/loughranmcdonald-master-dictionary/</a:t>
            </a:r>
            <a:endParaRPr lang="en-US" dirty="0"/>
          </a:p>
          <a:p>
            <a:r>
              <a:rPr lang="en-US" dirty="0"/>
              <a:t>Vader is a sentence-level sentiment classifier. It consists of both a lexicon—a list of several thousand words (“unigrams”) labeled from -4 to 4 corresponding to most negative to most positive— and a set of heuristic rules that account for a word’s context within the sentence. </a:t>
            </a:r>
          </a:p>
          <a:p>
            <a:r>
              <a:rPr lang="en-US" dirty="0"/>
              <a:t>Vader assigns a (net) negativity score to a sentence by aggregating across negativity scores of words within the sentence.</a:t>
            </a:r>
          </a:p>
        </p:txBody>
      </p:sp>
      <p:sp>
        <p:nvSpPr>
          <p:cNvPr id="5" name="TextBox 4">
            <a:extLst>
              <a:ext uri="{FF2B5EF4-FFF2-40B4-BE49-F238E27FC236}">
                <a16:creationId xmlns:a16="http://schemas.microsoft.com/office/drawing/2014/main" id="{87C5472A-10B3-0644-9C79-7F587D8B512C}"/>
              </a:ext>
            </a:extLst>
          </p:cNvPr>
          <p:cNvSpPr txBox="1"/>
          <p:nvPr/>
        </p:nvSpPr>
        <p:spPr>
          <a:xfrm>
            <a:off x="1141412" y="1727756"/>
            <a:ext cx="6110342" cy="369332"/>
          </a:xfrm>
          <a:prstGeom prst="rect">
            <a:avLst/>
          </a:prstGeom>
          <a:noFill/>
        </p:spPr>
        <p:txBody>
          <a:bodyPr wrap="square">
            <a:spAutoFit/>
          </a:bodyPr>
          <a:lstStyle/>
          <a:p>
            <a:r>
              <a:rPr lang="en-US" dirty="0"/>
              <a:t>https://</a:t>
            </a:r>
            <a:r>
              <a:rPr lang="en-US" dirty="0" err="1"/>
              <a:t>www.frbsf.org</a:t>
            </a:r>
            <a:r>
              <a:rPr lang="en-US" dirty="0"/>
              <a:t>/economic-research/files/wp2017-01.pdf</a:t>
            </a:r>
          </a:p>
        </p:txBody>
      </p:sp>
    </p:spTree>
    <p:extLst>
      <p:ext uri="{BB962C8B-B14F-4D97-AF65-F5344CB8AC3E}">
        <p14:creationId xmlns:p14="http://schemas.microsoft.com/office/powerpoint/2010/main" val="29173607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3A7D8-10D7-4749-A671-C1C30E847A9C}"/>
              </a:ext>
            </a:extLst>
          </p:cNvPr>
          <p:cNvSpPr>
            <a:spLocks noGrp="1"/>
          </p:cNvSpPr>
          <p:nvPr>
            <p:ph type="title"/>
          </p:nvPr>
        </p:nvSpPr>
        <p:spPr/>
        <p:txBody>
          <a:bodyPr/>
          <a:lstStyle/>
          <a:p>
            <a:r>
              <a:rPr lang="en-US" dirty="0"/>
              <a:t>How it works</a:t>
            </a:r>
          </a:p>
        </p:txBody>
      </p:sp>
      <p:sp>
        <p:nvSpPr>
          <p:cNvPr id="3" name="Content Placeholder 2">
            <a:extLst>
              <a:ext uri="{FF2B5EF4-FFF2-40B4-BE49-F238E27FC236}">
                <a16:creationId xmlns:a16="http://schemas.microsoft.com/office/drawing/2014/main" id="{C9D79312-5191-7046-8825-09D4E2B8784A}"/>
              </a:ext>
            </a:extLst>
          </p:cNvPr>
          <p:cNvSpPr>
            <a:spLocks noGrp="1"/>
          </p:cNvSpPr>
          <p:nvPr>
            <p:ph idx="1"/>
          </p:nvPr>
        </p:nvSpPr>
        <p:spPr/>
        <p:txBody>
          <a:bodyPr/>
          <a:lstStyle/>
          <a:p>
            <a:r>
              <a:rPr lang="en-US" b="1" dirty="0"/>
              <a:t>How it works:</a:t>
            </a:r>
            <a:r>
              <a:rPr lang="en-US" dirty="0"/>
              <a:t>  It counts the number of positive and negative words in the given text. If the number of positives is more than the negatives, it will return a positive sentiment. If both are equal, it will return a neutral sentiment.</a:t>
            </a:r>
          </a:p>
        </p:txBody>
      </p:sp>
    </p:spTree>
    <p:extLst>
      <p:ext uri="{BB962C8B-B14F-4D97-AF65-F5344CB8AC3E}">
        <p14:creationId xmlns:p14="http://schemas.microsoft.com/office/powerpoint/2010/main" val="18351692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2EE90-E2BE-F543-8878-D85259D3049F}"/>
              </a:ext>
            </a:extLst>
          </p:cNvPr>
          <p:cNvSpPr>
            <a:spLocks noGrp="1"/>
          </p:cNvSpPr>
          <p:nvPr>
            <p:ph type="title"/>
          </p:nvPr>
        </p:nvSpPr>
        <p:spPr/>
        <p:txBody>
          <a:bodyPr/>
          <a:lstStyle/>
          <a:p>
            <a:r>
              <a:rPr lang="en-US" dirty="0"/>
              <a:t>DECISION</a:t>
            </a:r>
          </a:p>
        </p:txBody>
      </p:sp>
      <p:sp>
        <p:nvSpPr>
          <p:cNvPr id="3" name="Content Placeholder 2">
            <a:extLst>
              <a:ext uri="{FF2B5EF4-FFF2-40B4-BE49-F238E27FC236}">
                <a16:creationId xmlns:a16="http://schemas.microsoft.com/office/drawing/2014/main" id="{FAE7EBB3-2C2B-3042-ACDC-691DDC123DD6}"/>
              </a:ext>
            </a:extLst>
          </p:cNvPr>
          <p:cNvSpPr>
            <a:spLocks noGrp="1"/>
          </p:cNvSpPr>
          <p:nvPr>
            <p:ph idx="1"/>
          </p:nvPr>
        </p:nvSpPr>
        <p:spPr/>
        <p:txBody>
          <a:bodyPr/>
          <a:lstStyle/>
          <a:p>
            <a:r>
              <a:rPr lang="en-US" dirty="0"/>
              <a:t>Base Network: </a:t>
            </a:r>
            <a:r>
              <a:rPr lang="en-US" b="1" dirty="0"/>
              <a:t>TCN Network </a:t>
            </a:r>
            <a:r>
              <a:rPr lang="en-US" dirty="0"/>
              <a:t>– 90+%</a:t>
            </a:r>
          </a:p>
          <a:p>
            <a:r>
              <a:rPr lang="en-US" b="1" dirty="0"/>
              <a:t>Next week </a:t>
            </a:r>
            <a:r>
              <a:rPr lang="en-US" dirty="0"/>
              <a:t>– Look at sentiment Analysis Improvements – sentence (topics) classification and sentiment analysis</a:t>
            </a:r>
          </a:p>
          <a:p>
            <a:pPr marL="0" indent="0">
              <a:buNone/>
            </a:pPr>
            <a:endParaRPr lang="en-US" dirty="0"/>
          </a:p>
        </p:txBody>
      </p:sp>
      <p:graphicFrame>
        <p:nvGraphicFramePr>
          <p:cNvPr id="4" name="Table 4">
            <a:extLst>
              <a:ext uri="{FF2B5EF4-FFF2-40B4-BE49-F238E27FC236}">
                <a16:creationId xmlns:a16="http://schemas.microsoft.com/office/drawing/2014/main" id="{541894F5-954F-E54A-AD55-353A2A3C5818}"/>
              </a:ext>
            </a:extLst>
          </p:cNvPr>
          <p:cNvGraphicFramePr>
            <a:graphicFrameLocks noGrp="1"/>
          </p:cNvGraphicFramePr>
          <p:nvPr>
            <p:extLst>
              <p:ext uri="{D42A27DB-BD31-4B8C-83A1-F6EECF244321}">
                <p14:modId xmlns:p14="http://schemas.microsoft.com/office/powerpoint/2010/main" val="3197798741"/>
              </p:ext>
            </p:extLst>
          </p:nvPr>
        </p:nvGraphicFramePr>
        <p:xfrm>
          <a:off x="1381367" y="3871656"/>
          <a:ext cx="4713044" cy="2595880"/>
        </p:xfrm>
        <a:graphic>
          <a:graphicData uri="http://schemas.openxmlformats.org/drawingml/2006/table">
            <a:tbl>
              <a:tblPr firstRow="1" bandRow="1">
                <a:tableStyleId>{5C22544A-7EE6-4342-B048-85BDC9FD1C3A}</a:tableStyleId>
              </a:tblPr>
              <a:tblGrid>
                <a:gridCol w="1391734">
                  <a:extLst>
                    <a:ext uri="{9D8B030D-6E8A-4147-A177-3AD203B41FA5}">
                      <a16:colId xmlns:a16="http://schemas.microsoft.com/office/drawing/2014/main" val="24662744"/>
                    </a:ext>
                  </a:extLst>
                </a:gridCol>
                <a:gridCol w="3321310">
                  <a:extLst>
                    <a:ext uri="{9D8B030D-6E8A-4147-A177-3AD203B41FA5}">
                      <a16:colId xmlns:a16="http://schemas.microsoft.com/office/drawing/2014/main" val="2804570341"/>
                    </a:ext>
                  </a:extLst>
                </a:gridCol>
              </a:tblGrid>
              <a:tr h="370840">
                <a:tc>
                  <a:txBody>
                    <a:bodyPr/>
                    <a:lstStyle/>
                    <a:p>
                      <a:r>
                        <a:rPr lang="en-US" dirty="0"/>
                        <a:t>Keyword</a:t>
                      </a:r>
                    </a:p>
                  </a:txBody>
                  <a:tcPr/>
                </a:tc>
                <a:tc>
                  <a:txBody>
                    <a:bodyPr/>
                    <a:lstStyle/>
                    <a:p>
                      <a:r>
                        <a:rPr lang="en-US" dirty="0"/>
                        <a:t>Correlation (Illustrative)</a:t>
                      </a:r>
                    </a:p>
                  </a:txBody>
                  <a:tcPr/>
                </a:tc>
                <a:extLst>
                  <a:ext uri="{0D108BD9-81ED-4DB2-BD59-A6C34878D82A}">
                    <a16:rowId xmlns:a16="http://schemas.microsoft.com/office/drawing/2014/main" val="2381931433"/>
                  </a:ext>
                </a:extLst>
              </a:tr>
              <a:tr h="370840">
                <a:tc>
                  <a:txBody>
                    <a:bodyPr/>
                    <a:lstStyle/>
                    <a:p>
                      <a:r>
                        <a:rPr lang="en-US" dirty="0"/>
                        <a:t>Financial</a:t>
                      </a:r>
                    </a:p>
                  </a:txBody>
                  <a:tcPr/>
                </a:tc>
                <a:tc>
                  <a:txBody>
                    <a:bodyPr/>
                    <a:lstStyle/>
                    <a:p>
                      <a:r>
                        <a:rPr lang="en-US" dirty="0"/>
                        <a:t>Financial</a:t>
                      </a:r>
                    </a:p>
                  </a:txBody>
                  <a:tcPr/>
                </a:tc>
                <a:extLst>
                  <a:ext uri="{0D108BD9-81ED-4DB2-BD59-A6C34878D82A}">
                    <a16:rowId xmlns:a16="http://schemas.microsoft.com/office/drawing/2014/main" val="2234677658"/>
                  </a:ext>
                </a:extLst>
              </a:tr>
              <a:tr h="370840">
                <a:tc>
                  <a:txBody>
                    <a:bodyPr/>
                    <a:lstStyle/>
                    <a:p>
                      <a:r>
                        <a:rPr lang="en-US" dirty="0"/>
                        <a:t>Energy</a:t>
                      </a:r>
                    </a:p>
                  </a:txBody>
                  <a:tcPr/>
                </a:tc>
                <a:tc>
                  <a:txBody>
                    <a:bodyPr/>
                    <a:lstStyle/>
                    <a:p>
                      <a:r>
                        <a:rPr lang="en-US" dirty="0"/>
                        <a:t>Energy, Oil</a:t>
                      </a:r>
                    </a:p>
                  </a:txBody>
                  <a:tcPr/>
                </a:tc>
                <a:extLst>
                  <a:ext uri="{0D108BD9-81ED-4DB2-BD59-A6C34878D82A}">
                    <a16:rowId xmlns:a16="http://schemas.microsoft.com/office/drawing/2014/main" val="2699609223"/>
                  </a:ext>
                </a:extLst>
              </a:tr>
              <a:tr h="370840">
                <a:tc>
                  <a:txBody>
                    <a:bodyPr/>
                    <a:lstStyle/>
                    <a:p>
                      <a:r>
                        <a:rPr lang="en-US" dirty="0"/>
                        <a:t>Technology</a:t>
                      </a:r>
                    </a:p>
                  </a:txBody>
                  <a:tcPr/>
                </a:tc>
                <a:tc>
                  <a:txBody>
                    <a:bodyPr/>
                    <a:lstStyle/>
                    <a:p>
                      <a:r>
                        <a:rPr lang="en-US" dirty="0"/>
                        <a:t>Consumer Discretionary</a:t>
                      </a:r>
                    </a:p>
                  </a:txBody>
                  <a:tcPr/>
                </a:tc>
                <a:extLst>
                  <a:ext uri="{0D108BD9-81ED-4DB2-BD59-A6C34878D82A}">
                    <a16:rowId xmlns:a16="http://schemas.microsoft.com/office/drawing/2014/main" val="2016298489"/>
                  </a:ext>
                </a:extLst>
              </a:tr>
              <a:tr h="370840">
                <a:tc>
                  <a:txBody>
                    <a:bodyPr/>
                    <a:lstStyle/>
                    <a:p>
                      <a:r>
                        <a:rPr lang="en-US" dirty="0"/>
                        <a:t>Health</a:t>
                      </a:r>
                    </a:p>
                  </a:txBody>
                  <a:tcPr/>
                </a:tc>
                <a:tc>
                  <a:txBody>
                    <a:bodyPr/>
                    <a:lstStyle/>
                    <a:p>
                      <a:r>
                        <a:rPr lang="en-US" dirty="0"/>
                        <a:t>Healthcare</a:t>
                      </a:r>
                    </a:p>
                  </a:txBody>
                  <a:tcPr/>
                </a:tc>
                <a:extLst>
                  <a:ext uri="{0D108BD9-81ED-4DB2-BD59-A6C34878D82A}">
                    <a16:rowId xmlns:a16="http://schemas.microsoft.com/office/drawing/2014/main" val="4047724701"/>
                  </a:ext>
                </a:extLst>
              </a:tr>
              <a:tr h="370840">
                <a:tc>
                  <a:txBody>
                    <a:bodyPr/>
                    <a:lstStyle/>
                    <a:p>
                      <a:r>
                        <a:rPr lang="en-US" dirty="0"/>
                        <a:t>Real estate</a:t>
                      </a:r>
                    </a:p>
                  </a:txBody>
                  <a:tcPr/>
                </a:tc>
                <a:tc>
                  <a:txBody>
                    <a:bodyPr/>
                    <a:lstStyle/>
                    <a:p>
                      <a:r>
                        <a:rPr lang="en-US" dirty="0"/>
                        <a:t>Real estate</a:t>
                      </a:r>
                    </a:p>
                  </a:txBody>
                  <a:tcPr/>
                </a:tc>
                <a:extLst>
                  <a:ext uri="{0D108BD9-81ED-4DB2-BD59-A6C34878D82A}">
                    <a16:rowId xmlns:a16="http://schemas.microsoft.com/office/drawing/2014/main" val="533772482"/>
                  </a:ext>
                </a:extLst>
              </a:tr>
              <a:tr h="370840">
                <a:tc>
                  <a:txBody>
                    <a:bodyPr/>
                    <a:lstStyle/>
                    <a:p>
                      <a:r>
                        <a:rPr lang="en-US" dirty="0"/>
                        <a:t>Conflict</a:t>
                      </a:r>
                    </a:p>
                  </a:txBody>
                  <a:tcPr/>
                </a:tc>
                <a:tc>
                  <a:txBody>
                    <a:bodyPr/>
                    <a:lstStyle/>
                    <a:p>
                      <a:r>
                        <a:rPr lang="en-US" dirty="0"/>
                        <a:t>Consumer Staples, Industrials</a:t>
                      </a:r>
                    </a:p>
                  </a:txBody>
                  <a:tcPr/>
                </a:tc>
                <a:extLst>
                  <a:ext uri="{0D108BD9-81ED-4DB2-BD59-A6C34878D82A}">
                    <a16:rowId xmlns:a16="http://schemas.microsoft.com/office/drawing/2014/main" val="3486703671"/>
                  </a:ext>
                </a:extLst>
              </a:tr>
            </a:tbl>
          </a:graphicData>
        </a:graphic>
      </p:graphicFrame>
      <p:pic>
        <p:nvPicPr>
          <p:cNvPr id="5" name="Picture 2">
            <a:extLst>
              <a:ext uri="{FF2B5EF4-FFF2-40B4-BE49-F238E27FC236}">
                <a16:creationId xmlns:a16="http://schemas.microsoft.com/office/drawing/2014/main" id="{132EEFE0-395F-2743-BE8A-A8040203436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51601" y="3871656"/>
            <a:ext cx="3156087" cy="2595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57575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6270675-9512-4978-8583-36659256EE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03A7D8-10D7-4749-A671-C1C30E847A9C}"/>
              </a:ext>
            </a:extLst>
          </p:cNvPr>
          <p:cNvSpPr>
            <a:spLocks noGrp="1"/>
          </p:cNvSpPr>
          <p:nvPr>
            <p:ph type="title"/>
          </p:nvPr>
        </p:nvSpPr>
        <p:spPr>
          <a:xfrm>
            <a:off x="1141413" y="618518"/>
            <a:ext cx="9905998" cy="1478570"/>
          </a:xfrm>
        </p:spPr>
        <p:txBody>
          <a:bodyPr>
            <a:normAutofit/>
          </a:bodyPr>
          <a:lstStyle/>
          <a:p>
            <a:r>
              <a:rPr lang="en-US" dirty="0"/>
              <a:t>NLP improvements</a:t>
            </a:r>
          </a:p>
        </p:txBody>
      </p:sp>
      <p:graphicFrame>
        <p:nvGraphicFramePr>
          <p:cNvPr id="5" name="Content Placeholder 2">
            <a:extLst>
              <a:ext uri="{FF2B5EF4-FFF2-40B4-BE49-F238E27FC236}">
                <a16:creationId xmlns:a16="http://schemas.microsoft.com/office/drawing/2014/main" id="{003749C7-C953-0CB0-C4D5-C0E02153E683}"/>
              </a:ext>
            </a:extLst>
          </p:cNvPr>
          <p:cNvGraphicFramePr>
            <a:graphicFrameLocks noGrp="1"/>
          </p:cNvGraphicFramePr>
          <p:nvPr>
            <p:ph idx="1"/>
            <p:extLst>
              <p:ext uri="{D42A27DB-BD31-4B8C-83A1-F6EECF244321}">
                <p14:modId xmlns:p14="http://schemas.microsoft.com/office/powerpoint/2010/main" val="1742466217"/>
              </p:ext>
            </p:extLst>
          </p:nvPr>
        </p:nvGraphicFramePr>
        <p:xfrm>
          <a:off x="1141413" y="2249488"/>
          <a:ext cx="9906000" cy="35417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149286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75BBC-272B-DC45-A4A9-9C150EAFBF69}"/>
              </a:ext>
            </a:extLst>
          </p:cNvPr>
          <p:cNvSpPr>
            <a:spLocks noGrp="1"/>
          </p:cNvSpPr>
          <p:nvPr>
            <p:ph type="title"/>
          </p:nvPr>
        </p:nvSpPr>
        <p:spPr/>
        <p:txBody>
          <a:bodyPr/>
          <a:lstStyle/>
          <a:p>
            <a:r>
              <a:rPr lang="en-US" dirty="0"/>
              <a:t>News sources</a:t>
            </a:r>
          </a:p>
        </p:txBody>
      </p:sp>
      <p:graphicFrame>
        <p:nvGraphicFramePr>
          <p:cNvPr id="4" name="Table 4">
            <a:extLst>
              <a:ext uri="{FF2B5EF4-FFF2-40B4-BE49-F238E27FC236}">
                <a16:creationId xmlns:a16="http://schemas.microsoft.com/office/drawing/2014/main" id="{8C06E080-F977-784E-A49C-363F5D40795E}"/>
              </a:ext>
            </a:extLst>
          </p:cNvPr>
          <p:cNvGraphicFramePr>
            <a:graphicFrameLocks noGrp="1"/>
          </p:cNvGraphicFramePr>
          <p:nvPr>
            <p:ph idx="1"/>
            <p:extLst>
              <p:ext uri="{D42A27DB-BD31-4B8C-83A1-F6EECF244321}">
                <p14:modId xmlns:p14="http://schemas.microsoft.com/office/powerpoint/2010/main" val="1837089628"/>
              </p:ext>
            </p:extLst>
          </p:nvPr>
        </p:nvGraphicFramePr>
        <p:xfrm>
          <a:off x="1141413" y="2249488"/>
          <a:ext cx="9906000" cy="3779520"/>
        </p:xfrm>
        <a:graphic>
          <a:graphicData uri="http://schemas.openxmlformats.org/drawingml/2006/table">
            <a:tbl>
              <a:tblPr firstRow="1" bandRow="1">
                <a:tableStyleId>{5C22544A-7EE6-4342-B048-85BDC9FD1C3A}</a:tableStyleId>
              </a:tblPr>
              <a:tblGrid>
                <a:gridCol w="5716587">
                  <a:extLst>
                    <a:ext uri="{9D8B030D-6E8A-4147-A177-3AD203B41FA5}">
                      <a16:colId xmlns:a16="http://schemas.microsoft.com/office/drawing/2014/main" val="535731824"/>
                    </a:ext>
                  </a:extLst>
                </a:gridCol>
                <a:gridCol w="4189413">
                  <a:extLst>
                    <a:ext uri="{9D8B030D-6E8A-4147-A177-3AD203B41FA5}">
                      <a16:colId xmlns:a16="http://schemas.microsoft.com/office/drawing/2014/main" val="3398592859"/>
                    </a:ext>
                  </a:extLst>
                </a:gridCol>
              </a:tblGrid>
              <a:tr h="370840">
                <a:tc>
                  <a:txBody>
                    <a:bodyPr/>
                    <a:lstStyle/>
                    <a:p>
                      <a:endParaRPr lang="en-US"/>
                    </a:p>
                  </a:txBody>
                  <a:tcPr/>
                </a:tc>
                <a:tc>
                  <a:txBody>
                    <a:bodyPr/>
                    <a:lstStyle/>
                    <a:p>
                      <a:endParaRPr lang="en-US"/>
                    </a:p>
                  </a:txBody>
                  <a:tcPr/>
                </a:tc>
                <a:extLst>
                  <a:ext uri="{0D108BD9-81ED-4DB2-BD59-A6C34878D82A}">
                    <a16:rowId xmlns:a16="http://schemas.microsoft.com/office/drawing/2014/main" val="625923722"/>
                  </a:ext>
                </a:extLst>
              </a:tr>
              <a:tr h="370840">
                <a:tc>
                  <a:txBody>
                    <a:bodyPr/>
                    <a:lstStyle/>
                    <a:p>
                      <a:r>
                        <a:rPr lang="en-US" dirty="0"/>
                        <a:t>https://</a:t>
                      </a:r>
                      <a:r>
                        <a:rPr lang="en-US" dirty="0" err="1"/>
                        <a:t>www.newsapi.ai</a:t>
                      </a:r>
                      <a:r>
                        <a:rPr lang="en-US" dirty="0"/>
                        <a:t>/</a:t>
                      </a:r>
                    </a:p>
                  </a:txBody>
                  <a:tcPr/>
                </a:tc>
                <a:tc>
                  <a:txBody>
                    <a:bodyPr/>
                    <a:lstStyle/>
                    <a:p>
                      <a:r>
                        <a:rPr lang="en-US" dirty="0"/>
                        <a:t>Archive to 2014, 150K news publishers</a:t>
                      </a:r>
                    </a:p>
                  </a:txBody>
                  <a:tcPr/>
                </a:tc>
                <a:extLst>
                  <a:ext uri="{0D108BD9-81ED-4DB2-BD59-A6C34878D82A}">
                    <a16:rowId xmlns:a16="http://schemas.microsoft.com/office/drawing/2014/main" val="3838484724"/>
                  </a:ext>
                </a:extLst>
              </a:tr>
              <a:tr h="370840">
                <a:tc>
                  <a:txBody>
                    <a:bodyPr/>
                    <a:lstStyle/>
                    <a:p>
                      <a:r>
                        <a:rPr lang="en-US" dirty="0"/>
                        <a:t>https://</a:t>
                      </a:r>
                      <a:r>
                        <a:rPr lang="en-US" dirty="0" err="1"/>
                        <a:t>aylien.com</a:t>
                      </a:r>
                      <a:r>
                        <a:rPr lang="en-US" dirty="0"/>
                        <a:t>/product/news-</a:t>
                      </a:r>
                      <a:r>
                        <a:rPr lang="en-US" dirty="0" err="1"/>
                        <a:t>api</a:t>
                      </a:r>
                      <a:r>
                        <a:rPr lang="en-US" dirty="0"/>
                        <a:t>/aggregate</a:t>
                      </a:r>
                    </a:p>
                  </a:txBody>
                  <a:tcPr/>
                </a:tc>
                <a:tc>
                  <a:txBody>
                    <a:bodyPr/>
                    <a:lstStyle/>
                    <a:p>
                      <a:r>
                        <a:rPr lang="en-US" dirty="0"/>
                        <a:t>Archive to 2012, 80K publishers</a:t>
                      </a:r>
                    </a:p>
                  </a:txBody>
                  <a:tcPr/>
                </a:tc>
                <a:extLst>
                  <a:ext uri="{0D108BD9-81ED-4DB2-BD59-A6C34878D82A}">
                    <a16:rowId xmlns:a16="http://schemas.microsoft.com/office/drawing/2014/main" val="1972548711"/>
                  </a:ext>
                </a:extLst>
              </a:tr>
              <a:tr h="370840">
                <a:tc>
                  <a:txBody>
                    <a:bodyPr/>
                    <a:lstStyle/>
                    <a:p>
                      <a:r>
                        <a:rPr lang="en-US" dirty="0"/>
                        <a:t>https://</a:t>
                      </a:r>
                      <a:r>
                        <a:rPr lang="en-US" dirty="0" err="1"/>
                        <a:t>www.dowjones.com</a:t>
                      </a:r>
                      <a:r>
                        <a:rPr lang="en-US" dirty="0"/>
                        <a:t>/professional/</a:t>
                      </a:r>
                      <a:r>
                        <a:rPr lang="en-US" dirty="0" err="1"/>
                        <a:t>factiva</a:t>
                      </a:r>
                      <a:r>
                        <a:rPr lang="en-US" dirty="0"/>
                        <a:t>/</a:t>
                      </a:r>
                    </a:p>
                    <a:p>
                      <a:r>
                        <a:rPr lang="en-US" dirty="0"/>
                        <a:t>https://</a:t>
                      </a:r>
                      <a:r>
                        <a:rPr lang="en-US" dirty="0" err="1"/>
                        <a:t>developer.dowjones.com</a:t>
                      </a:r>
                      <a:r>
                        <a:rPr lang="en-US" dirty="0"/>
                        <a:t>/datasets/details/news</a:t>
                      </a:r>
                    </a:p>
                  </a:txBody>
                  <a:tcPr/>
                </a:tc>
                <a:tc>
                  <a:txBody>
                    <a:bodyPr/>
                    <a:lstStyle/>
                    <a:p>
                      <a:endParaRPr lang="en-US" dirty="0"/>
                    </a:p>
                  </a:txBody>
                  <a:tcPr/>
                </a:tc>
                <a:extLst>
                  <a:ext uri="{0D108BD9-81ED-4DB2-BD59-A6C34878D82A}">
                    <a16:rowId xmlns:a16="http://schemas.microsoft.com/office/drawing/2014/main" val="4237813067"/>
                  </a:ext>
                </a:extLst>
              </a:tr>
              <a:tr h="370840">
                <a:tc>
                  <a:txBody>
                    <a:bodyPr/>
                    <a:lstStyle/>
                    <a:p>
                      <a:r>
                        <a:rPr lang="en-US" dirty="0"/>
                        <a:t>https://</a:t>
                      </a:r>
                      <a:r>
                        <a:rPr lang="en-US" dirty="0" err="1"/>
                        <a:t>newsapi.org</a:t>
                      </a:r>
                      <a:r>
                        <a:rPr lang="en-US" dirty="0"/>
                        <a:t>/</a:t>
                      </a:r>
                    </a:p>
                  </a:txBody>
                  <a:tcPr/>
                </a:tc>
                <a:tc>
                  <a:txBody>
                    <a:bodyPr/>
                    <a:lstStyle/>
                    <a:p>
                      <a:r>
                        <a:rPr lang="en-US" dirty="0"/>
                        <a:t>Oct 2017</a:t>
                      </a:r>
                    </a:p>
                    <a:p>
                      <a:r>
                        <a:rPr lang="en-US" dirty="0"/>
                        <a:t>https://</a:t>
                      </a:r>
                      <a:r>
                        <a:rPr lang="en-US" dirty="0" err="1"/>
                        <a:t>pythoninvest.com</a:t>
                      </a:r>
                      <a:r>
                        <a:rPr lang="en-US" dirty="0"/>
                        <a:t>/long-read/sentiment-analysis-of-financial-news</a:t>
                      </a:r>
                    </a:p>
                  </a:txBody>
                  <a:tcPr/>
                </a:tc>
                <a:extLst>
                  <a:ext uri="{0D108BD9-81ED-4DB2-BD59-A6C34878D82A}">
                    <a16:rowId xmlns:a16="http://schemas.microsoft.com/office/drawing/2014/main" val="883613014"/>
                  </a:ext>
                </a:extLst>
              </a:tr>
              <a:tr h="370840">
                <a:tc>
                  <a:txBody>
                    <a:bodyPr/>
                    <a:lstStyle/>
                    <a:p>
                      <a:r>
                        <a:rPr lang="en-US" dirty="0"/>
                        <a:t>https://</a:t>
                      </a:r>
                      <a:r>
                        <a:rPr lang="en-US" dirty="0" err="1"/>
                        <a:t>newscatcherapi.com</a:t>
                      </a:r>
                      <a:r>
                        <a:rPr lang="en-US" dirty="0"/>
                        <a:t>/news-</a:t>
                      </a:r>
                      <a:r>
                        <a:rPr lang="en-US" dirty="0" err="1"/>
                        <a:t>api</a:t>
                      </a:r>
                      <a:endParaRPr lang="en-US" dirty="0"/>
                    </a:p>
                  </a:txBody>
                  <a:tcPr/>
                </a:tc>
                <a:tc>
                  <a:txBody>
                    <a:bodyPr/>
                    <a:lstStyle/>
                    <a:p>
                      <a:endParaRPr lang="en-US" dirty="0"/>
                    </a:p>
                  </a:txBody>
                  <a:tcPr/>
                </a:tc>
                <a:extLst>
                  <a:ext uri="{0D108BD9-81ED-4DB2-BD59-A6C34878D82A}">
                    <a16:rowId xmlns:a16="http://schemas.microsoft.com/office/drawing/2014/main" val="2930354364"/>
                  </a:ext>
                </a:extLst>
              </a:tr>
              <a:tr h="370840">
                <a:tc>
                  <a:txBody>
                    <a:bodyPr/>
                    <a:lstStyle/>
                    <a:p>
                      <a:r>
                        <a:rPr lang="en-US" dirty="0"/>
                        <a:t>https://</a:t>
                      </a:r>
                      <a:r>
                        <a:rPr lang="en-US" dirty="0" err="1"/>
                        <a:t>webz.io</a:t>
                      </a:r>
                      <a:r>
                        <a:rPr lang="en-US" dirty="0"/>
                        <a:t>/data-</a:t>
                      </a:r>
                      <a:r>
                        <a:rPr lang="en-US" dirty="0" err="1"/>
                        <a:t>apis</a:t>
                      </a:r>
                      <a:r>
                        <a:rPr lang="en-US" dirty="0"/>
                        <a:t>/news-</a:t>
                      </a:r>
                      <a:r>
                        <a:rPr lang="en-US" dirty="0" err="1"/>
                        <a:t>api</a:t>
                      </a:r>
                      <a:endParaRPr lang="en-US" dirty="0"/>
                    </a:p>
                  </a:txBody>
                  <a:tcPr/>
                </a:tc>
                <a:tc>
                  <a:txBody>
                    <a:bodyPr/>
                    <a:lstStyle/>
                    <a:p>
                      <a:r>
                        <a:rPr lang="en-US" dirty="0"/>
                        <a:t>Archive to 2008</a:t>
                      </a:r>
                    </a:p>
                  </a:txBody>
                  <a:tcPr/>
                </a:tc>
                <a:extLst>
                  <a:ext uri="{0D108BD9-81ED-4DB2-BD59-A6C34878D82A}">
                    <a16:rowId xmlns:a16="http://schemas.microsoft.com/office/drawing/2014/main" val="106569084"/>
                  </a:ext>
                </a:extLst>
              </a:tr>
              <a:tr h="370840">
                <a:tc>
                  <a:txBody>
                    <a:bodyPr/>
                    <a:lstStyle/>
                    <a:p>
                      <a:r>
                        <a:rPr lang="en-US" dirty="0"/>
                        <a:t>http://</a:t>
                      </a:r>
                      <a:r>
                        <a:rPr lang="en-US" dirty="0" err="1"/>
                        <a:t>mlg.ucd.ie</a:t>
                      </a:r>
                      <a:r>
                        <a:rPr lang="en-US" dirty="0"/>
                        <a:t>/datasets/</a:t>
                      </a:r>
                      <a:r>
                        <a:rPr lang="en-US"/>
                        <a:t>bbc.html</a:t>
                      </a:r>
                      <a:endParaRPr lang="en-US" dirty="0"/>
                    </a:p>
                  </a:txBody>
                  <a:tcPr/>
                </a:tc>
                <a:tc>
                  <a:txBody>
                    <a:bodyPr/>
                    <a:lstStyle/>
                    <a:p>
                      <a:r>
                        <a:rPr lang="en-US" dirty="0"/>
                        <a:t>2004-2005</a:t>
                      </a:r>
                    </a:p>
                  </a:txBody>
                  <a:tcPr/>
                </a:tc>
                <a:extLst>
                  <a:ext uri="{0D108BD9-81ED-4DB2-BD59-A6C34878D82A}">
                    <a16:rowId xmlns:a16="http://schemas.microsoft.com/office/drawing/2014/main" val="2453770360"/>
                  </a:ext>
                </a:extLst>
              </a:tr>
            </a:tbl>
          </a:graphicData>
        </a:graphic>
      </p:graphicFrame>
      <p:sp>
        <p:nvSpPr>
          <p:cNvPr id="6" name="TextBox 5">
            <a:extLst>
              <a:ext uri="{FF2B5EF4-FFF2-40B4-BE49-F238E27FC236}">
                <a16:creationId xmlns:a16="http://schemas.microsoft.com/office/drawing/2014/main" id="{6C509D07-11C4-F94A-8AC0-91FA7B79ADB2}"/>
              </a:ext>
            </a:extLst>
          </p:cNvPr>
          <p:cNvSpPr txBox="1"/>
          <p:nvPr/>
        </p:nvSpPr>
        <p:spPr>
          <a:xfrm>
            <a:off x="1141413" y="6239482"/>
            <a:ext cx="7859629" cy="369332"/>
          </a:xfrm>
          <a:prstGeom prst="rect">
            <a:avLst/>
          </a:prstGeom>
          <a:noFill/>
        </p:spPr>
        <p:txBody>
          <a:bodyPr wrap="square">
            <a:spAutoFit/>
          </a:bodyPr>
          <a:lstStyle/>
          <a:p>
            <a:r>
              <a:rPr lang="en-US" dirty="0">
                <a:hlinkClick r:id="rId3"/>
              </a:rPr>
              <a:t>https://www.nature.com/articles/s41598-021-82338-6#ref-CR21</a:t>
            </a:r>
            <a:r>
              <a:rPr lang="en-US" dirty="0"/>
              <a:t> (Correlation)</a:t>
            </a:r>
          </a:p>
        </p:txBody>
      </p:sp>
    </p:spTree>
    <p:extLst>
      <p:ext uri="{BB962C8B-B14F-4D97-AF65-F5344CB8AC3E}">
        <p14:creationId xmlns:p14="http://schemas.microsoft.com/office/powerpoint/2010/main" val="431406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316660102"/>
              </p:ext>
            </p:extLst>
          </p:nvPr>
        </p:nvGraphicFramePr>
        <p:xfrm>
          <a:off x="4175923" y="30480"/>
          <a:ext cx="7803100" cy="6591186"/>
        </p:xfrm>
        <a:graphic>
          <a:graphicData uri="http://schemas.openxmlformats.org/drawingml/2006/table">
            <a:tbl>
              <a:tblPr firstRow="1" bandRow="1">
                <a:tableStyleId>{5C22544A-7EE6-4342-B048-85BDC9FD1C3A}</a:tableStyleId>
              </a:tblPr>
              <a:tblGrid>
                <a:gridCol w="1515167">
                  <a:extLst>
                    <a:ext uri="{9D8B030D-6E8A-4147-A177-3AD203B41FA5}">
                      <a16:colId xmlns:a16="http://schemas.microsoft.com/office/drawing/2014/main" val="3004956712"/>
                    </a:ext>
                  </a:extLst>
                </a:gridCol>
                <a:gridCol w="3686900">
                  <a:extLst>
                    <a:ext uri="{9D8B030D-6E8A-4147-A177-3AD203B41FA5}">
                      <a16:colId xmlns:a16="http://schemas.microsoft.com/office/drawing/2014/main" val="2212992145"/>
                    </a:ext>
                  </a:extLst>
                </a:gridCol>
                <a:gridCol w="2601033">
                  <a:extLst>
                    <a:ext uri="{9D8B030D-6E8A-4147-A177-3AD203B41FA5}">
                      <a16:colId xmlns:a16="http://schemas.microsoft.com/office/drawing/2014/main" val="1853068737"/>
                    </a:ext>
                  </a:extLst>
                </a:gridCol>
              </a:tblGrid>
              <a:tr h="296352">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450970">
                <a:tc>
                  <a:txBody>
                    <a:bodyPr/>
                    <a:lstStyle/>
                    <a:p>
                      <a:r>
                        <a:rPr lang="en-US" sz="1200" dirty="0"/>
                        <a:t>1</a:t>
                      </a:r>
                    </a:p>
                  </a:txBody>
                  <a:tcPr marL="167640" marR="167640" marT="83820" marB="83820"/>
                </a:tc>
                <a:tc>
                  <a:txBody>
                    <a:bodyPr/>
                    <a:lstStyle/>
                    <a:p>
                      <a:r>
                        <a:rPr lang="en-US" sz="1200" dirty="0"/>
                        <a:t>Temporal Convolutional Network Analysis</a:t>
                      </a:r>
                    </a:p>
                    <a:p>
                      <a:r>
                        <a:rPr lang="en-US" sz="1200" dirty="0">
                          <a:solidFill>
                            <a:schemeClr val="tx2"/>
                          </a:solidFill>
                          <a:hlinkClick r:id="rId4">
                            <a:extLst>
                              <a:ext uri="{A12FA001-AC4F-418D-AE19-62706E023703}">
                                <ahyp:hlinkClr xmlns:ahyp="http://schemas.microsoft.com/office/drawing/2018/hyperlinkcolor" val="tx"/>
                              </a:ext>
                            </a:extLst>
                          </a:hlinkClick>
                        </a:rPr>
                        <a:t>https://github.com/unit8co/darts</a:t>
                      </a:r>
                      <a:r>
                        <a:rPr lang="en-US" sz="1200" dirty="0">
                          <a:solidFill>
                            <a:schemeClr val="tx2"/>
                          </a:solidFill>
                        </a:rPr>
                        <a:t> </a:t>
                      </a:r>
                    </a:p>
                  </a:txBody>
                  <a:tcPr marL="167640" marR="167640" marT="83820" marB="83820"/>
                </a:tc>
                <a:tc>
                  <a:txBody>
                    <a:bodyPr/>
                    <a:lstStyle/>
                    <a:p>
                      <a:r>
                        <a:rPr lang="en-US" sz="1200" dirty="0"/>
                        <a:t>Schedule</a:t>
                      </a:r>
                    </a:p>
                  </a:txBody>
                  <a:tcPr marL="167640" marR="167640" marT="83820" marB="83820"/>
                </a:tc>
                <a:extLst>
                  <a:ext uri="{0D108BD9-81ED-4DB2-BD59-A6C34878D82A}">
                    <a16:rowId xmlns:a16="http://schemas.microsoft.com/office/drawing/2014/main" val="2093849513"/>
                  </a:ext>
                </a:extLst>
              </a:tr>
              <a:tr h="1069444">
                <a:tc>
                  <a:txBody>
                    <a:bodyPr/>
                    <a:lstStyle/>
                    <a:p>
                      <a:r>
                        <a:rPr lang="en-US" sz="1200" dirty="0"/>
                        <a:t>2/3</a:t>
                      </a:r>
                    </a:p>
                  </a:txBody>
                  <a:tcPr marL="167640" marR="167640" marT="83820" marB="83820"/>
                </a:tc>
                <a:tc>
                  <a:txBody>
                    <a:bodyPr/>
                    <a:lstStyle/>
                    <a:p>
                      <a:r>
                        <a:rPr lang="en-US" sz="1200" dirty="0"/>
                        <a:t>Standard TCN - Dilated Convolutional Layers</a:t>
                      </a:r>
                    </a:p>
                    <a:p>
                      <a:r>
                        <a:rPr lang="en-US" sz="1200" dirty="0">
                          <a:solidFill>
                            <a:schemeClr val="tx2"/>
                          </a:solidFill>
                          <a:hlinkClick r:id="rId5">
                            <a:extLst>
                              <a:ext uri="{A12FA001-AC4F-418D-AE19-62706E023703}">
                                <ahyp:hlinkClr xmlns:ahyp="http://schemas.microsoft.com/office/drawing/2018/hyperlinkcolor" val="tx"/>
                              </a:ext>
                            </a:extLst>
                          </a:hlinkClick>
                        </a:rPr>
                        <a:t>https://towardsdatascience.com/temporal-coils-intro-to-temporal-convolutional-networks-for-time-series-forecasting-in-python-5907c04febc6</a:t>
                      </a:r>
                      <a:r>
                        <a:rPr lang="en-US" sz="1200" dirty="0">
                          <a:solidFill>
                            <a:schemeClr val="tx2"/>
                          </a:solidFill>
                        </a:rPr>
                        <a:t> </a:t>
                      </a:r>
                    </a:p>
                    <a:p>
                      <a:r>
                        <a:rPr lang="en-US" sz="1200" dirty="0">
                          <a:solidFill>
                            <a:schemeClr val="tx2"/>
                          </a:solidFill>
                          <a:hlinkClick r:id="rId6">
                            <a:extLst>
                              <a:ext uri="{A12FA001-AC4F-418D-AE19-62706E023703}">
                                <ahyp:hlinkClr xmlns:ahyp="http://schemas.microsoft.com/office/drawing/2018/hyperlinkcolor" val="tx"/>
                              </a:ext>
                            </a:extLst>
                          </a:hlinkClick>
                        </a:rPr>
                        <a:t>https://github.com/philipperemy/keras-tcn</a:t>
                      </a:r>
                      <a:r>
                        <a:rPr lang="en-US" sz="1200" dirty="0">
                          <a:solidFill>
                            <a:schemeClr val="tx2"/>
                          </a:solidFill>
                        </a:rPr>
                        <a:t> </a:t>
                      </a:r>
                    </a:p>
                    <a:p>
                      <a:r>
                        <a:rPr lang="en-US" sz="1200" dirty="0">
                          <a:solidFill>
                            <a:schemeClr val="tx2"/>
                          </a:solidFill>
                          <a:hlinkClick r:id="rId7">
                            <a:extLst>
                              <a:ext uri="{A12FA001-AC4F-418D-AE19-62706E023703}">
                                <ahyp:hlinkClr xmlns:ahyp="http://schemas.microsoft.com/office/drawing/2018/hyperlinkcolor" val="tx"/>
                              </a:ext>
                            </a:extLst>
                          </a:hlinkClick>
                        </a:rPr>
                        <a:t>https://www.frbsf.org/economic-research/indicators-data/daily-news-sentiment-index/</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4091832062"/>
                  </a:ext>
                </a:extLst>
              </a:tr>
              <a:tr h="605589">
                <a:tc>
                  <a:txBody>
                    <a:bodyPr/>
                    <a:lstStyle/>
                    <a:p>
                      <a:r>
                        <a:rPr lang="en-US" sz="1200" dirty="0"/>
                        <a:t>4/5</a:t>
                      </a:r>
                    </a:p>
                  </a:txBody>
                  <a:tcPr marL="167640" marR="167640" marT="83820" marB="83820"/>
                </a:tc>
                <a:tc>
                  <a:txBody>
                    <a:bodyPr/>
                    <a:lstStyle/>
                    <a:p>
                      <a:r>
                        <a:rPr lang="en-US" sz="1200" dirty="0"/>
                        <a:t>Deep TCN</a:t>
                      </a:r>
                    </a:p>
                    <a:p>
                      <a:r>
                        <a:rPr lang="en-US" sz="1200" dirty="0">
                          <a:solidFill>
                            <a:schemeClr val="tx2"/>
                          </a:solidFill>
                          <a:hlinkClick r:id="rId8">
                            <a:extLst>
                              <a:ext uri="{A12FA001-AC4F-418D-AE19-62706E023703}">
                                <ahyp:hlinkClr xmlns:ahyp="http://schemas.microsoft.com/office/drawing/2018/hyperlinkcolor" val="tx"/>
                              </a:ext>
                            </a:extLst>
                          </a:hlinkClick>
                        </a:rPr>
                        <a:t>http://www.gm.fh-koeln.de/ciopwebpub/Thill20a.d/bioma2020-tcn.pdf</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3605024853"/>
                  </a:ext>
                </a:extLst>
              </a:tr>
              <a:tr h="760207">
                <a:tc>
                  <a:txBody>
                    <a:bodyPr/>
                    <a:lstStyle/>
                    <a:p>
                      <a:r>
                        <a:rPr lang="en-US" sz="1200" dirty="0"/>
                        <a:t>6/7</a:t>
                      </a:r>
                    </a:p>
                  </a:txBody>
                  <a:tcPr marL="167640" marR="167640" marT="83820" marB="83820"/>
                </a:tc>
                <a:tc>
                  <a:txBody>
                    <a:bodyPr/>
                    <a:lstStyle/>
                    <a:p>
                      <a:r>
                        <a:rPr lang="en-US" sz="1200" dirty="0">
                          <a:solidFill>
                            <a:schemeClr val="tx1"/>
                          </a:solidFill>
                        </a:rPr>
                        <a:t>N-BEAT - Neural Basis Expansion Analysis Time Series Forecasting</a:t>
                      </a:r>
                    </a:p>
                    <a:p>
                      <a:r>
                        <a:rPr lang="en-US" sz="1200" dirty="0">
                          <a:solidFill>
                            <a:schemeClr val="tx2"/>
                          </a:solidFill>
                          <a:hlinkClick r:id="rId9">
                            <a:extLst>
                              <a:ext uri="{A12FA001-AC4F-418D-AE19-62706E023703}">
                                <ahyp:hlinkClr xmlns:ahyp="http://schemas.microsoft.com/office/drawing/2018/hyperlinkcolor" val="tx"/>
                              </a:ext>
                            </a:extLst>
                          </a:hlinkClick>
                        </a:rPr>
                        <a:t>https://unit8co.github.io/darts/examples/07-NBEATS-examples.html</a:t>
                      </a:r>
                      <a:r>
                        <a:rPr lang="en-US" sz="1200" dirty="0">
                          <a:solidFill>
                            <a:schemeClr val="tx2"/>
                          </a:solidFill>
                        </a:rPr>
                        <a:t> </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2448084391"/>
                  </a:ext>
                </a:extLst>
              </a:tr>
              <a:tr h="1687917">
                <a:tc>
                  <a:txBody>
                    <a:bodyPr/>
                    <a:lstStyle/>
                    <a:p>
                      <a:r>
                        <a:rPr lang="en-US" sz="1200" dirty="0"/>
                        <a:t>8/9</a:t>
                      </a:r>
                    </a:p>
                  </a:txBody>
                  <a:tcPr marL="167640" marR="167640" marT="83820" marB="83820"/>
                </a:tc>
                <a:tc>
                  <a:txBody>
                    <a:bodyPr/>
                    <a:lstStyle/>
                    <a:p>
                      <a:r>
                        <a:rPr lang="en-US" sz="1200" dirty="0"/>
                        <a:t>Temporal </a:t>
                      </a:r>
                      <a:r>
                        <a:rPr lang="en-US" sz="1200"/>
                        <a:t>Fusion Transformer</a:t>
                      </a:r>
                      <a:endParaRPr lang="en-US" sz="1200" dirty="0"/>
                    </a:p>
                    <a:p>
                      <a:r>
                        <a:rPr lang="en-US" sz="1200" dirty="0">
                          <a:solidFill>
                            <a:schemeClr val="tx2"/>
                          </a:solidFill>
                          <a:hlinkClick r:id="rId10">
                            <a:extLst>
                              <a:ext uri="{A12FA001-AC4F-418D-AE19-62706E023703}">
                                <ahyp:hlinkClr xmlns:ahyp="http://schemas.microsoft.com/office/drawing/2018/hyperlinkcolor" val="tx"/>
                              </a:ext>
                            </a:extLst>
                          </a:hlinkClick>
                        </a:rPr>
                        <a:t>https://ai.googleblog.com/2021/12/interpretable-deep-learning-for-time.html</a:t>
                      </a:r>
                      <a:r>
                        <a:rPr lang="en-US" sz="1200" dirty="0">
                          <a:solidFill>
                            <a:schemeClr val="tx2"/>
                          </a:solidFill>
                        </a:rPr>
                        <a:t> </a:t>
                      </a:r>
                    </a:p>
                    <a:p>
                      <a:r>
                        <a:rPr lang="en-US" sz="1200" dirty="0">
                          <a:solidFill>
                            <a:schemeClr val="tx2"/>
                          </a:solidFill>
                          <a:hlinkClick r:id="rId11">
                            <a:extLst>
                              <a:ext uri="{A12FA001-AC4F-418D-AE19-62706E023703}">
                                <ahyp:hlinkClr xmlns:ahyp="http://schemas.microsoft.com/office/drawing/2018/hyperlinkcolor" val="tx"/>
                              </a:ext>
                            </a:extLst>
                          </a:hlinkClick>
                        </a:rPr>
                        <a:t>https://towardsdatascience.com/temporal-fusion-transformer-a-primer-on-deep-forecasting-in-python-4eb37f3f3594</a:t>
                      </a:r>
                      <a:r>
                        <a:rPr lang="en-US" sz="1200" dirty="0">
                          <a:solidFill>
                            <a:schemeClr val="tx2"/>
                          </a:solidFill>
                        </a:rPr>
                        <a:t> </a:t>
                      </a:r>
                    </a:p>
                    <a:p>
                      <a:r>
                        <a:rPr lang="en-US" sz="1200" dirty="0">
                          <a:solidFill>
                            <a:schemeClr val="tx2"/>
                          </a:solidFill>
                          <a:hlinkClick r:id="rId12">
                            <a:extLst>
                              <a:ext uri="{A12FA001-AC4F-418D-AE19-62706E023703}">
                                <ahyp:hlinkClr xmlns:ahyp="http://schemas.microsoft.com/office/drawing/2018/hyperlinkcolor" val="tx"/>
                              </a:ext>
                            </a:extLst>
                          </a:hlinkClick>
                        </a:rPr>
                        <a:t>https://unit8co.github.io/darts/examples/13-TFT-examples.html</a:t>
                      </a:r>
                      <a:r>
                        <a:rPr lang="en-US" sz="1200" dirty="0">
                          <a:solidFill>
                            <a:schemeClr val="tx2"/>
                          </a:solidFill>
                        </a:rPr>
                        <a:t> </a:t>
                      </a:r>
                    </a:p>
                  </a:txBody>
                  <a:tcPr marL="167640" marR="167640" marT="83820" marB="83820"/>
                </a:tc>
                <a:tc>
                  <a:txBody>
                    <a:bodyPr/>
                    <a:lstStyle/>
                    <a:p>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3418794744"/>
                  </a:ext>
                </a:extLst>
              </a:tr>
              <a:tr h="296352">
                <a:tc>
                  <a:txBody>
                    <a:bodyPr/>
                    <a:lstStyle/>
                    <a:p>
                      <a:r>
                        <a:rPr lang="en-US" sz="1200" dirty="0"/>
                        <a:t>10</a:t>
                      </a:r>
                    </a:p>
                  </a:txBody>
                  <a:tcPr marL="167640" marR="167640" marT="83820" marB="83820"/>
                </a:tc>
                <a:tc>
                  <a:txBody>
                    <a:bodyPr/>
                    <a:lstStyle/>
                    <a:p>
                      <a:r>
                        <a:rPr lang="en-US" sz="1200" dirty="0"/>
                        <a:t>Spring Break</a:t>
                      </a: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2734885658"/>
                  </a:ext>
                </a:extLst>
              </a:tr>
              <a:tr h="605589">
                <a:tc>
                  <a:txBody>
                    <a:bodyPr/>
                    <a:lstStyle/>
                    <a:p>
                      <a:r>
                        <a:rPr lang="en-US" sz="1200" dirty="0"/>
                        <a:t>11/12/13</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Goal: Best Network for Temporal prediction of time series data (e.g. market data)</a:t>
                      </a:r>
                    </a:p>
                  </a:txBody>
                  <a:tcPr marL="167640" marR="167640" marT="83820" marB="83820"/>
                </a:tc>
                <a:tc>
                  <a:txBody>
                    <a:bodyPr/>
                    <a:lstStyle/>
                    <a:p>
                      <a:r>
                        <a:rPr lang="en-US" sz="1200" dirty="0"/>
                        <a:t>Summary of results </a:t>
                      </a:r>
                    </a:p>
                  </a:txBody>
                  <a:tcPr marL="167640" marR="167640" marT="83820" marB="83820"/>
                </a:tc>
                <a:extLst>
                  <a:ext uri="{0D108BD9-81ED-4DB2-BD59-A6C34878D82A}">
                    <a16:rowId xmlns:a16="http://schemas.microsoft.com/office/drawing/2014/main" val="2127929524"/>
                  </a:ext>
                </a:extLst>
              </a:tr>
            </a:tbl>
          </a:graphicData>
        </a:graphic>
      </p:graphicFrame>
      <p:pic>
        <p:nvPicPr>
          <p:cNvPr id="5" name="Graphic 4" descr="Checkbox Checked with solid fill">
            <a:extLst>
              <a:ext uri="{FF2B5EF4-FFF2-40B4-BE49-F238E27FC236}">
                <a16:creationId xmlns:a16="http://schemas.microsoft.com/office/drawing/2014/main" id="{078F9A96-76A8-FB49-BF74-90BB7E0626E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1354"/>
            <a:ext cx="647700" cy="647700"/>
          </a:xfrm>
          <a:prstGeom prst="rect">
            <a:avLst/>
          </a:prstGeom>
        </p:spPr>
      </p:pic>
      <p:pic>
        <p:nvPicPr>
          <p:cNvPr id="65" name="Graphic 64" descr="Checkbox Checked with solid fill">
            <a:extLst>
              <a:ext uri="{FF2B5EF4-FFF2-40B4-BE49-F238E27FC236}">
                <a16:creationId xmlns:a16="http://schemas.microsoft.com/office/drawing/2014/main" id="{CA48A761-9F7A-E941-9659-60B98CEBA03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899048"/>
            <a:ext cx="647700" cy="647700"/>
          </a:xfrm>
          <a:prstGeom prst="rect">
            <a:avLst/>
          </a:prstGeom>
        </p:spPr>
      </p:pic>
      <p:pic>
        <p:nvPicPr>
          <p:cNvPr id="66" name="Graphic 65" descr="Checkbox Checked with solid fill">
            <a:extLst>
              <a:ext uri="{FF2B5EF4-FFF2-40B4-BE49-F238E27FC236}">
                <a16:creationId xmlns:a16="http://schemas.microsoft.com/office/drawing/2014/main" id="{8347E073-F0C5-EE4A-BA86-33CC139B737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2355579"/>
            <a:ext cx="647700" cy="647700"/>
          </a:xfrm>
          <a:prstGeom prst="rect">
            <a:avLst/>
          </a:prstGeom>
        </p:spPr>
      </p:pic>
      <p:pic>
        <p:nvPicPr>
          <p:cNvPr id="67" name="Graphic 66" descr="Checkbox Checked with solid fill">
            <a:extLst>
              <a:ext uri="{FF2B5EF4-FFF2-40B4-BE49-F238E27FC236}">
                <a16:creationId xmlns:a16="http://schemas.microsoft.com/office/drawing/2014/main" id="{2C41A192-948F-1C43-A7E1-1D18BE1B27A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91912"/>
            <a:ext cx="647700" cy="647700"/>
          </a:xfrm>
          <a:prstGeom prst="rect">
            <a:avLst/>
          </a:prstGeom>
        </p:spPr>
      </p:pic>
      <p:pic>
        <p:nvPicPr>
          <p:cNvPr id="68" name="Graphic 67" descr="Checkbox Checked with solid fill">
            <a:extLst>
              <a:ext uri="{FF2B5EF4-FFF2-40B4-BE49-F238E27FC236}">
                <a16:creationId xmlns:a16="http://schemas.microsoft.com/office/drawing/2014/main" id="{68646686-08C0-1149-B715-9BB58E44423F}"/>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944258"/>
            <a:ext cx="647700" cy="647700"/>
          </a:xfrm>
          <a:prstGeom prst="rect">
            <a:avLst/>
          </a:prstGeom>
        </p:spPr>
      </p:pic>
    </p:spTree>
    <p:extLst>
      <p:ext uri="{BB962C8B-B14F-4D97-AF65-F5344CB8AC3E}">
        <p14:creationId xmlns:p14="http://schemas.microsoft.com/office/powerpoint/2010/main" val="986327258"/>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5F8F9-7EF5-FF47-87CE-C656AE2AECCA}"/>
              </a:ext>
            </a:extLst>
          </p:cNvPr>
          <p:cNvSpPr>
            <a:spLocks noGrp="1"/>
          </p:cNvSpPr>
          <p:nvPr>
            <p:ph type="title"/>
          </p:nvPr>
        </p:nvSpPr>
        <p:spPr/>
        <p:txBody>
          <a:bodyPr/>
          <a:lstStyle/>
          <a:p>
            <a:r>
              <a:rPr lang="en-US" dirty="0"/>
              <a:t>Advanced NLP	</a:t>
            </a:r>
          </a:p>
        </p:txBody>
      </p:sp>
      <p:pic>
        <p:nvPicPr>
          <p:cNvPr id="5" name="Content Placeholder 4">
            <a:extLst>
              <a:ext uri="{FF2B5EF4-FFF2-40B4-BE49-F238E27FC236}">
                <a16:creationId xmlns:a16="http://schemas.microsoft.com/office/drawing/2014/main" id="{522FA927-3552-E34D-AE33-995C58C6771A}"/>
              </a:ext>
            </a:extLst>
          </p:cNvPr>
          <p:cNvPicPr>
            <a:picLocks noGrp="1" noChangeAspect="1"/>
          </p:cNvPicPr>
          <p:nvPr>
            <p:ph idx="1"/>
          </p:nvPr>
        </p:nvPicPr>
        <p:blipFill>
          <a:blip r:embed="rId2"/>
          <a:stretch>
            <a:fillRect/>
          </a:stretch>
        </p:blipFill>
        <p:spPr>
          <a:xfrm>
            <a:off x="1141413" y="3159495"/>
            <a:ext cx="9906000" cy="1721697"/>
          </a:xfrm>
        </p:spPr>
      </p:pic>
    </p:spTree>
    <p:extLst>
      <p:ext uri="{BB962C8B-B14F-4D97-AF65-F5344CB8AC3E}">
        <p14:creationId xmlns:p14="http://schemas.microsoft.com/office/powerpoint/2010/main" val="16619017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Rectangle 8">
            <a:extLst>
              <a:ext uri="{FF2B5EF4-FFF2-40B4-BE49-F238E27FC236}">
                <a16:creationId xmlns:a16="http://schemas.microsoft.com/office/drawing/2014/main" id="{9775AF3B-5284-4B97-9BB7-55C6FB369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53" name="Group 10">
            <a:extLst>
              <a:ext uri="{FF2B5EF4-FFF2-40B4-BE49-F238E27FC236}">
                <a16:creationId xmlns:a16="http://schemas.microsoft.com/office/drawing/2014/main" id="{A0F1F7ED-DA39-478F-85DA-317DE08941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2" name="Group 11">
              <a:extLst>
                <a:ext uri="{FF2B5EF4-FFF2-40B4-BE49-F238E27FC236}">
                  <a16:creationId xmlns:a16="http://schemas.microsoft.com/office/drawing/2014/main" id="{1DAE5903-52E8-4F25-8473-93EF483776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4" name="Rectangle 5">
                <a:extLst>
                  <a:ext uri="{FF2B5EF4-FFF2-40B4-BE49-F238E27FC236}">
                    <a16:creationId xmlns:a16="http://schemas.microsoft.com/office/drawing/2014/main" id="{894835C1-32DE-4571-AD10-28D58CB8CFD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5" name="Freeform 6">
                <a:extLst>
                  <a:ext uri="{FF2B5EF4-FFF2-40B4-BE49-F238E27FC236}">
                    <a16:creationId xmlns:a16="http://schemas.microsoft.com/office/drawing/2014/main" id="{097A5B92-0B48-4251-9764-D34DF88920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7">
                <a:extLst>
                  <a:ext uri="{FF2B5EF4-FFF2-40B4-BE49-F238E27FC236}">
                    <a16:creationId xmlns:a16="http://schemas.microsoft.com/office/drawing/2014/main" id="{E222BF19-57E7-43F3-A2B9-2398BEF966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8">
                <a:extLst>
                  <a:ext uri="{FF2B5EF4-FFF2-40B4-BE49-F238E27FC236}">
                    <a16:creationId xmlns:a16="http://schemas.microsoft.com/office/drawing/2014/main" id="{60C8836E-B7D9-48A9-8FD9-4CC52AF44D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9">
                <a:extLst>
                  <a:ext uri="{FF2B5EF4-FFF2-40B4-BE49-F238E27FC236}">
                    <a16:creationId xmlns:a16="http://schemas.microsoft.com/office/drawing/2014/main" id="{8504740E-456D-4FB9-9520-4317CCFA71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0">
                <a:extLst>
                  <a:ext uri="{FF2B5EF4-FFF2-40B4-BE49-F238E27FC236}">
                    <a16:creationId xmlns:a16="http://schemas.microsoft.com/office/drawing/2014/main" id="{1563A7B4-B1D5-4F93-AFF9-2EB78655F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11">
                <a:extLst>
                  <a:ext uri="{FF2B5EF4-FFF2-40B4-BE49-F238E27FC236}">
                    <a16:creationId xmlns:a16="http://schemas.microsoft.com/office/drawing/2014/main" id="{D139ED24-FA37-4470-8B42-D0D00EDE1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12">
                <a:extLst>
                  <a:ext uri="{FF2B5EF4-FFF2-40B4-BE49-F238E27FC236}">
                    <a16:creationId xmlns:a16="http://schemas.microsoft.com/office/drawing/2014/main" id="{48825AA7-BB26-45C2-93A2-1AD8D9A232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3">
                <a:extLst>
                  <a:ext uri="{FF2B5EF4-FFF2-40B4-BE49-F238E27FC236}">
                    <a16:creationId xmlns:a16="http://schemas.microsoft.com/office/drawing/2014/main" id="{A98D0B91-D4E4-402D-8234-E96987219E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4">
                <a:extLst>
                  <a:ext uri="{FF2B5EF4-FFF2-40B4-BE49-F238E27FC236}">
                    <a16:creationId xmlns:a16="http://schemas.microsoft.com/office/drawing/2014/main" id="{94F1DB97-3769-4DA5-9F45-47132C312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5">
                <a:extLst>
                  <a:ext uri="{FF2B5EF4-FFF2-40B4-BE49-F238E27FC236}">
                    <a16:creationId xmlns:a16="http://schemas.microsoft.com/office/drawing/2014/main" id="{A9BC86E2-B185-4D80-81B5-A8D387E67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Line 16">
                <a:extLst>
                  <a:ext uri="{FF2B5EF4-FFF2-40B4-BE49-F238E27FC236}">
                    <a16:creationId xmlns:a16="http://schemas.microsoft.com/office/drawing/2014/main" id="{FA773F49-8CD0-46DC-B986-F2DB57BD72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6" name="Freeform 17">
                <a:extLst>
                  <a:ext uri="{FF2B5EF4-FFF2-40B4-BE49-F238E27FC236}">
                    <a16:creationId xmlns:a16="http://schemas.microsoft.com/office/drawing/2014/main" id="{8C55A009-3401-4888-93C7-4ED51CBC6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8">
                <a:extLst>
                  <a:ext uri="{FF2B5EF4-FFF2-40B4-BE49-F238E27FC236}">
                    <a16:creationId xmlns:a16="http://schemas.microsoft.com/office/drawing/2014/main" id="{10B44829-5BB5-48C5-8492-699971FE7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9">
                <a:extLst>
                  <a:ext uri="{FF2B5EF4-FFF2-40B4-BE49-F238E27FC236}">
                    <a16:creationId xmlns:a16="http://schemas.microsoft.com/office/drawing/2014/main" id="{30C1F9A0-4FA6-4F6F-B2D0-A1BBA41DF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0">
                <a:extLst>
                  <a:ext uri="{FF2B5EF4-FFF2-40B4-BE49-F238E27FC236}">
                    <a16:creationId xmlns:a16="http://schemas.microsoft.com/office/drawing/2014/main" id="{01BF274F-C7B8-44B4-A183-307D8619D2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Rectangle 21">
                <a:extLst>
                  <a:ext uri="{FF2B5EF4-FFF2-40B4-BE49-F238E27FC236}">
                    <a16:creationId xmlns:a16="http://schemas.microsoft.com/office/drawing/2014/main" id="{037E8930-0F22-4558-9432-F18953E32A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1" name="Freeform 22">
                <a:extLst>
                  <a:ext uri="{FF2B5EF4-FFF2-40B4-BE49-F238E27FC236}">
                    <a16:creationId xmlns:a16="http://schemas.microsoft.com/office/drawing/2014/main" id="{9AFC3429-FF29-47FF-A4A8-317A979DB9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3">
                <a:extLst>
                  <a:ext uri="{FF2B5EF4-FFF2-40B4-BE49-F238E27FC236}">
                    <a16:creationId xmlns:a16="http://schemas.microsoft.com/office/drawing/2014/main" id="{91D48543-2C05-4768-80B1-ECA6F8850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4">
                <a:extLst>
                  <a:ext uri="{FF2B5EF4-FFF2-40B4-BE49-F238E27FC236}">
                    <a16:creationId xmlns:a16="http://schemas.microsoft.com/office/drawing/2014/main" id="{3AC527CC-154C-4370-A25B-74AC5B4A63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25">
                <a:extLst>
                  <a:ext uri="{FF2B5EF4-FFF2-40B4-BE49-F238E27FC236}">
                    <a16:creationId xmlns:a16="http://schemas.microsoft.com/office/drawing/2014/main" id="{798B18F5-51C9-4E50-95C5-A850EF5398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6">
                <a:extLst>
                  <a:ext uri="{FF2B5EF4-FFF2-40B4-BE49-F238E27FC236}">
                    <a16:creationId xmlns:a16="http://schemas.microsoft.com/office/drawing/2014/main" id="{15B4CF27-638C-4979-B0FD-6263E130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7">
                <a:extLst>
                  <a:ext uri="{FF2B5EF4-FFF2-40B4-BE49-F238E27FC236}">
                    <a16:creationId xmlns:a16="http://schemas.microsoft.com/office/drawing/2014/main" id="{236C6A22-48A2-4442-B82D-30DB49827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8">
                <a:extLst>
                  <a:ext uri="{FF2B5EF4-FFF2-40B4-BE49-F238E27FC236}">
                    <a16:creationId xmlns:a16="http://schemas.microsoft.com/office/drawing/2014/main" id="{1BB7BCE1-0D99-412E-ABA6-81412638E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9">
                <a:extLst>
                  <a:ext uri="{FF2B5EF4-FFF2-40B4-BE49-F238E27FC236}">
                    <a16:creationId xmlns:a16="http://schemas.microsoft.com/office/drawing/2014/main" id="{C20E57E0-0912-44F2-93DA-75E4D13F3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0">
                <a:extLst>
                  <a:ext uri="{FF2B5EF4-FFF2-40B4-BE49-F238E27FC236}">
                    <a16:creationId xmlns:a16="http://schemas.microsoft.com/office/drawing/2014/main" id="{DF059390-54ED-44F4-983F-92FF36AD9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31">
                <a:extLst>
                  <a:ext uri="{FF2B5EF4-FFF2-40B4-BE49-F238E27FC236}">
                    <a16:creationId xmlns:a16="http://schemas.microsoft.com/office/drawing/2014/main" id="{42D5E9ED-595D-443D-8CDC-D8FCD4021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55" name="Group 12">
              <a:extLst>
                <a:ext uri="{FF2B5EF4-FFF2-40B4-BE49-F238E27FC236}">
                  <a16:creationId xmlns:a16="http://schemas.microsoft.com/office/drawing/2014/main" id="{DB14A457-C54A-4F1E-91FB-0FEE49877D6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4" name="Freeform 32">
                <a:extLst>
                  <a:ext uri="{FF2B5EF4-FFF2-40B4-BE49-F238E27FC236}">
                    <a16:creationId xmlns:a16="http://schemas.microsoft.com/office/drawing/2014/main" id="{791F3E2E-D393-464E-84B4-9B30D071A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3">
                <a:extLst>
                  <a:ext uri="{FF2B5EF4-FFF2-40B4-BE49-F238E27FC236}">
                    <a16:creationId xmlns:a16="http://schemas.microsoft.com/office/drawing/2014/main" id="{EBEEAD6F-6425-4F85-A8A8-4FF19A909B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34">
                <a:extLst>
                  <a:ext uri="{FF2B5EF4-FFF2-40B4-BE49-F238E27FC236}">
                    <a16:creationId xmlns:a16="http://schemas.microsoft.com/office/drawing/2014/main" id="{8AACA44E-9D6C-4708-8D61-D767B6620B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7" name="Freeform 35">
                <a:extLst>
                  <a:ext uri="{FF2B5EF4-FFF2-40B4-BE49-F238E27FC236}">
                    <a16:creationId xmlns:a16="http://schemas.microsoft.com/office/drawing/2014/main" id="{B6E3525F-9937-463E-872C-8EB7C62D1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36">
                <a:extLst>
                  <a:ext uri="{FF2B5EF4-FFF2-40B4-BE49-F238E27FC236}">
                    <a16:creationId xmlns:a16="http://schemas.microsoft.com/office/drawing/2014/main" id="{BE829B0B-C602-40F1-81D1-A55332343D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7">
                <a:extLst>
                  <a:ext uri="{FF2B5EF4-FFF2-40B4-BE49-F238E27FC236}">
                    <a16:creationId xmlns:a16="http://schemas.microsoft.com/office/drawing/2014/main" id="{92660531-24B5-4B97-A4A2-64686E23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8">
                <a:extLst>
                  <a:ext uri="{FF2B5EF4-FFF2-40B4-BE49-F238E27FC236}">
                    <a16:creationId xmlns:a16="http://schemas.microsoft.com/office/drawing/2014/main" id="{6242D0CE-6FFD-4D17-AC26-BD3E481195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9">
                <a:extLst>
                  <a:ext uri="{FF2B5EF4-FFF2-40B4-BE49-F238E27FC236}">
                    <a16:creationId xmlns:a16="http://schemas.microsoft.com/office/drawing/2014/main" id="{61631F37-AF37-4DB9-8D98-A08586C76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40">
                <a:extLst>
                  <a:ext uri="{FF2B5EF4-FFF2-40B4-BE49-F238E27FC236}">
                    <a16:creationId xmlns:a16="http://schemas.microsoft.com/office/drawing/2014/main" id="{2A2597FF-2F22-40BB-A7B3-19C4DFCFFA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Rectangle 41">
                <a:extLst>
                  <a:ext uri="{FF2B5EF4-FFF2-40B4-BE49-F238E27FC236}">
                    <a16:creationId xmlns:a16="http://schemas.microsoft.com/office/drawing/2014/main" id="{DCC8773C-0113-4046-B222-C8F4080AF3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2" name="Picture 2">
            <a:extLst>
              <a:ext uri="{FF2B5EF4-FFF2-40B4-BE49-F238E27FC236}">
                <a16:creationId xmlns:a16="http://schemas.microsoft.com/office/drawing/2014/main" id="{1B17CCE2-CEEF-40CA-8C4D-0DC2DCA78A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4DA8DB9-7AFB-7E4A-B976-861B6A1F42BE}"/>
              </a:ext>
            </a:extLst>
          </p:cNvPr>
          <p:cNvSpPr>
            <a:spLocks noGrp="1"/>
          </p:cNvSpPr>
          <p:nvPr>
            <p:ph type="title"/>
          </p:nvPr>
        </p:nvSpPr>
        <p:spPr>
          <a:xfrm>
            <a:off x="6569957" y="618518"/>
            <a:ext cx="4747088" cy="1478570"/>
          </a:xfrm>
        </p:spPr>
        <p:txBody>
          <a:bodyPr>
            <a:normAutofit/>
          </a:bodyPr>
          <a:lstStyle/>
          <a:p>
            <a:r>
              <a:rPr lang="en-US" dirty="0">
                <a:solidFill>
                  <a:srgbClr val="FFFFFF"/>
                </a:solidFill>
              </a:rPr>
              <a:t>Conceptual model</a:t>
            </a:r>
          </a:p>
        </p:txBody>
      </p:sp>
      <p:sp useBgFill="1">
        <p:nvSpPr>
          <p:cNvPr id="54" name="Round Diagonal Corner Rectangle 9">
            <a:extLst>
              <a:ext uri="{FF2B5EF4-FFF2-40B4-BE49-F238E27FC236}">
                <a16:creationId xmlns:a16="http://schemas.microsoft.com/office/drawing/2014/main" id="{66D4F5BA-1D71-49B2-8A7F-6B4EB94D7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732DA12-4A4F-F342-9888-157814B53723}"/>
              </a:ext>
            </a:extLst>
          </p:cNvPr>
          <p:cNvPicPr>
            <a:picLocks noChangeAspect="1"/>
          </p:cNvPicPr>
          <p:nvPr/>
        </p:nvPicPr>
        <p:blipFill>
          <a:blip r:embed="rId3"/>
          <a:stretch>
            <a:fillRect/>
          </a:stretch>
        </p:blipFill>
        <p:spPr>
          <a:xfrm>
            <a:off x="2102068" y="1147145"/>
            <a:ext cx="2669423" cy="4567773"/>
          </a:xfrm>
          <a:prstGeom prst="rect">
            <a:avLst/>
          </a:prstGeom>
        </p:spPr>
      </p:pic>
      <p:sp>
        <p:nvSpPr>
          <p:cNvPr id="3" name="Content Placeholder 2">
            <a:extLst>
              <a:ext uri="{FF2B5EF4-FFF2-40B4-BE49-F238E27FC236}">
                <a16:creationId xmlns:a16="http://schemas.microsoft.com/office/drawing/2014/main" id="{EBBC4443-D1A5-624C-9C4B-CFBA2119C829}"/>
              </a:ext>
            </a:extLst>
          </p:cNvPr>
          <p:cNvSpPr>
            <a:spLocks noGrp="1"/>
          </p:cNvSpPr>
          <p:nvPr>
            <p:ph idx="1"/>
          </p:nvPr>
        </p:nvSpPr>
        <p:spPr>
          <a:xfrm>
            <a:off x="6569957" y="2249487"/>
            <a:ext cx="4747087" cy="3541714"/>
          </a:xfrm>
        </p:spPr>
        <p:txBody>
          <a:bodyPr>
            <a:normAutofit/>
          </a:bodyPr>
          <a:lstStyle/>
          <a:p>
            <a:pPr marL="457200" indent="-457200">
              <a:buFont typeface="+mj-lt"/>
              <a:buAutoNum type="arabicPeriod"/>
            </a:pPr>
            <a:r>
              <a:rPr lang="en-US" dirty="0">
                <a:solidFill>
                  <a:srgbClr val="FFFFFF"/>
                </a:solidFill>
              </a:rPr>
              <a:t>Bring in news topics (6 keywords)</a:t>
            </a:r>
          </a:p>
          <a:p>
            <a:pPr marL="457200" indent="-457200">
              <a:buFont typeface="+mj-lt"/>
              <a:buAutoNum type="arabicPeriod"/>
            </a:pPr>
            <a:r>
              <a:rPr lang="en-US" dirty="0">
                <a:solidFill>
                  <a:srgbClr val="FFFFFF"/>
                </a:solidFill>
              </a:rPr>
              <a:t>Knowledge Entity Recognition / Relation</a:t>
            </a:r>
          </a:p>
          <a:p>
            <a:pPr marL="457200" indent="-457200">
              <a:buFont typeface="+mj-lt"/>
              <a:buAutoNum type="arabicPeriod"/>
            </a:pPr>
            <a:r>
              <a:rPr lang="en-US" dirty="0">
                <a:solidFill>
                  <a:srgbClr val="FFFFFF"/>
                </a:solidFill>
              </a:rPr>
              <a:t>Build Knowledge Graph</a:t>
            </a:r>
          </a:p>
          <a:p>
            <a:pPr marL="457200" indent="-457200">
              <a:buFont typeface="+mj-lt"/>
              <a:buAutoNum type="arabicPeriod"/>
            </a:pPr>
            <a:r>
              <a:rPr lang="en-US" dirty="0">
                <a:solidFill>
                  <a:srgbClr val="FFFFFF"/>
                </a:solidFill>
              </a:rPr>
              <a:t>Sentiment Aggregate Score with Impact Relationship</a:t>
            </a:r>
          </a:p>
        </p:txBody>
      </p:sp>
    </p:spTree>
    <p:extLst>
      <p:ext uri="{BB962C8B-B14F-4D97-AF65-F5344CB8AC3E}">
        <p14:creationId xmlns:p14="http://schemas.microsoft.com/office/powerpoint/2010/main" val="545707336"/>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3" name="Rectangle 12">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375B75D-10A7-6B47-89B4-AF20DBDE4D0E}"/>
              </a:ext>
            </a:extLst>
          </p:cNvPr>
          <p:cNvSpPr>
            <a:spLocks noGrp="1"/>
          </p:cNvSpPr>
          <p:nvPr>
            <p:ph type="title"/>
          </p:nvPr>
        </p:nvSpPr>
        <p:spPr>
          <a:xfrm>
            <a:off x="855266" y="618518"/>
            <a:ext cx="2851417" cy="1478570"/>
          </a:xfrm>
        </p:spPr>
        <p:txBody>
          <a:bodyPr>
            <a:normAutofit/>
          </a:bodyPr>
          <a:lstStyle/>
          <a:p>
            <a:r>
              <a:rPr lang="en-US" sz="3200">
                <a:solidFill>
                  <a:srgbClr val="FFFFFF"/>
                </a:solidFill>
              </a:rPr>
              <a:t>Spring break</a:t>
            </a:r>
          </a:p>
        </p:txBody>
      </p:sp>
      <p:sp>
        <p:nvSpPr>
          <p:cNvPr id="3" name="Content Placeholder 2">
            <a:extLst>
              <a:ext uri="{FF2B5EF4-FFF2-40B4-BE49-F238E27FC236}">
                <a16:creationId xmlns:a16="http://schemas.microsoft.com/office/drawing/2014/main" id="{50595E44-24FA-D54F-B2EA-DA37AD1324A4}"/>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8 </a:t>
            </a:r>
            <a:r>
              <a:rPr lang="en-US" sz="1400">
                <a:solidFill>
                  <a:srgbClr val="FFFFFF"/>
                </a:solidFill>
              </a:rPr>
              <a:t>hour Workshop</a:t>
            </a:r>
            <a:endParaRPr lang="en-US" sz="1400" dirty="0">
              <a:solidFill>
                <a:srgbClr val="FFFFFF"/>
              </a:solidFill>
            </a:endParaRPr>
          </a:p>
          <a:p>
            <a:r>
              <a:rPr lang="en-US" sz="1400" dirty="0">
                <a:solidFill>
                  <a:srgbClr val="FFFFFF"/>
                </a:solidFill>
              </a:rPr>
              <a:t>Nvidia GTC</a:t>
            </a:r>
          </a:p>
        </p:txBody>
      </p:sp>
      <p:grpSp>
        <p:nvGrpSpPr>
          <p:cNvPr id="17" name="Group 16">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8"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9"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0"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5"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4" name="Picture 3">
            <a:extLst>
              <a:ext uri="{FF2B5EF4-FFF2-40B4-BE49-F238E27FC236}">
                <a16:creationId xmlns:a16="http://schemas.microsoft.com/office/drawing/2014/main" id="{6ABFB6B6-B261-8340-9805-ACBD1391CDB2}"/>
              </a:ext>
            </a:extLst>
          </p:cNvPr>
          <p:cNvPicPr>
            <a:picLocks noChangeAspect="1"/>
          </p:cNvPicPr>
          <p:nvPr/>
        </p:nvPicPr>
        <p:blipFill>
          <a:blip r:embed="rId3"/>
          <a:stretch>
            <a:fillRect/>
          </a:stretch>
        </p:blipFill>
        <p:spPr>
          <a:xfrm>
            <a:off x="4711778" y="1621631"/>
            <a:ext cx="6844045" cy="3610233"/>
          </a:xfrm>
          <a:prstGeom prst="rect">
            <a:avLst/>
          </a:prstGeom>
        </p:spPr>
      </p:pic>
    </p:spTree>
    <p:extLst>
      <p:ext uri="{BB962C8B-B14F-4D97-AF65-F5344CB8AC3E}">
        <p14:creationId xmlns:p14="http://schemas.microsoft.com/office/powerpoint/2010/main" val="1247736144"/>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5"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C30CFF5-8339-CE47-8D2E-9AE513806DE2}"/>
              </a:ext>
            </a:extLst>
          </p:cNvPr>
          <p:cNvSpPr>
            <a:spLocks noGrp="1"/>
          </p:cNvSpPr>
          <p:nvPr>
            <p:ph type="title"/>
          </p:nvPr>
        </p:nvSpPr>
        <p:spPr>
          <a:xfrm>
            <a:off x="1141413" y="618518"/>
            <a:ext cx="4459286" cy="1478570"/>
          </a:xfrm>
        </p:spPr>
        <p:txBody>
          <a:bodyPr>
            <a:normAutofit/>
          </a:bodyPr>
          <a:lstStyle/>
          <a:p>
            <a:r>
              <a:rPr lang="en-US" sz="3200"/>
              <a:t>Conference </a:t>
            </a:r>
          </a:p>
        </p:txBody>
      </p:sp>
      <p:sp>
        <p:nvSpPr>
          <p:cNvPr id="3" name="Content Placeholder 2">
            <a:extLst>
              <a:ext uri="{FF2B5EF4-FFF2-40B4-BE49-F238E27FC236}">
                <a16:creationId xmlns:a16="http://schemas.microsoft.com/office/drawing/2014/main" id="{F831AF83-4B5B-B640-9D82-7CC98C2EA386}"/>
              </a:ext>
            </a:extLst>
          </p:cNvPr>
          <p:cNvSpPr>
            <a:spLocks noGrp="1"/>
          </p:cNvSpPr>
          <p:nvPr>
            <p:ph idx="1"/>
          </p:nvPr>
        </p:nvSpPr>
        <p:spPr>
          <a:xfrm>
            <a:off x="1141412" y="2249487"/>
            <a:ext cx="4459287" cy="3965046"/>
          </a:xfrm>
        </p:spPr>
        <p:txBody>
          <a:bodyPr>
            <a:normAutofit/>
          </a:bodyPr>
          <a:lstStyle/>
          <a:p>
            <a:r>
              <a:rPr lang="en-US" sz="2000" dirty="0"/>
              <a:t>Large Models </a:t>
            </a:r>
          </a:p>
          <a:p>
            <a:r>
              <a:rPr lang="en-US" sz="2000" dirty="0"/>
              <a:t>Emotional – Wheel of Emotion</a:t>
            </a:r>
          </a:p>
        </p:txBody>
      </p:sp>
      <p:pic>
        <p:nvPicPr>
          <p:cNvPr id="8" name="Picture 7">
            <a:extLst>
              <a:ext uri="{FF2B5EF4-FFF2-40B4-BE49-F238E27FC236}">
                <a16:creationId xmlns:a16="http://schemas.microsoft.com/office/drawing/2014/main" id="{71E7E185-87EF-9044-BCDC-390098382D3D}"/>
              </a:ext>
            </a:extLst>
          </p:cNvPr>
          <p:cNvPicPr>
            <a:picLocks noChangeAspect="1"/>
          </p:cNvPicPr>
          <p:nvPr/>
        </p:nvPicPr>
        <p:blipFill>
          <a:blip r:embed="rId4"/>
          <a:stretch>
            <a:fillRect/>
          </a:stretch>
        </p:blipFill>
        <p:spPr>
          <a:xfrm>
            <a:off x="6005511" y="562769"/>
            <a:ext cx="5456279" cy="293274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7" name="Group 16">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8"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9"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0"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5"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3080" name="Picture 8" descr="Using DeepSpeed and Megatron to Train Megatron-Turing NLG 530B, the World's  Largest and Most Powerful Generative Language Model | NVIDIA Technical Blog">
            <a:extLst>
              <a:ext uri="{FF2B5EF4-FFF2-40B4-BE49-F238E27FC236}">
                <a16:creationId xmlns:a16="http://schemas.microsoft.com/office/drawing/2014/main" id="{FBA38D4B-DA68-2B4E-9514-398270A900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22350" y="3721894"/>
            <a:ext cx="3022600" cy="267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7706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851A6-2DF9-AE4A-9FAB-2715281F8966}"/>
              </a:ext>
            </a:extLst>
          </p:cNvPr>
          <p:cNvSpPr>
            <a:spLocks noGrp="1"/>
          </p:cNvSpPr>
          <p:nvPr>
            <p:ph type="title"/>
          </p:nvPr>
        </p:nvSpPr>
        <p:spPr/>
        <p:txBody>
          <a:bodyPr/>
          <a:lstStyle/>
          <a:p>
            <a:r>
              <a:rPr lang="en-US" dirty="0"/>
              <a:t>Main papers</a:t>
            </a:r>
          </a:p>
        </p:txBody>
      </p:sp>
      <p:graphicFrame>
        <p:nvGraphicFramePr>
          <p:cNvPr id="4" name="Table 4">
            <a:extLst>
              <a:ext uri="{FF2B5EF4-FFF2-40B4-BE49-F238E27FC236}">
                <a16:creationId xmlns:a16="http://schemas.microsoft.com/office/drawing/2014/main" id="{94ED286C-0810-EE4D-9167-97B38B7F66AD}"/>
              </a:ext>
            </a:extLst>
          </p:cNvPr>
          <p:cNvGraphicFramePr>
            <a:graphicFrameLocks noGrp="1"/>
          </p:cNvGraphicFramePr>
          <p:nvPr>
            <p:ph idx="1"/>
            <p:extLst>
              <p:ext uri="{D42A27DB-BD31-4B8C-83A1-F6EECF244321}">
                <p14:modId xmlns:p14="http://schemas.microsoft.com/office/powerpoint/2010/main" val="4262107590"/>
              </p:ext>
            </p:extLst>
          </p:nvPr>
        </p:nvGraphicFramePr>
        <p:xfrm>
          <a:off x="1141411" y="1868488"/>
          <a:ext cx="9906000" cy="4455160"/>
        </p:xfrm>
        <a:graphic>
          <a:graphicData uri="http://schemas.openxmlformats.org/drawingml/2006/table">
            <a:tbl>
              <a:tblPr firstRow="1" bandRow="1">
                <a:tableStyleId>{5C22544A-7EE6-4342-B048-85BDC9FD1C3A}</a:tableStyleId>
              </a:tblPr>
              <a:tblGrid>
                <a:gridCol w="4878387">
                  <a:extLst>
                    <a:ext uri="{9D8B030D-6E8A-4147-A177-3AD203B41FA5}">
                      <a16:colId xmlns:a16="http://schemas.microsoft.com/office/drawing/2014/main" val="2427539714"/>
                    </a:ext>
                  </a:extLst>
                </a:gridCol>
                <a:gridCol w="5027613">
                  <a:extLst>
                    <a:ext uri="{9D8B030D-6E8A-4147-A177-3AD203B41FA5}">
                      <a16:colId xmlns:a16="http://schemas.microsoft.com/office/drawing/2014/main" val="3325786561"/>
                    </a:ext>
                  </a:extLst>
                </a:gridCol>
              </a:tblGrid>
              <a:tr h="370840">
                <a:tc>
                  <a:txBody>
                    <a:bodyPr/>
                    <a:lstStyle/>
                    <a:p>
                      <a:r>
                        <a:rPr lang="en-US" sz="1600" dirty="0"/>
                        <a:t>Abstract</a:t>
                      </a:r>
                    </a:p>
                  </a:txBody>
                  <a:tcPr/>
                </a:tc>
                <a:tc>
                  <a:txBody>
                    <a:bodyPr/>
                    <a:lstStyle/>
                    <a:p>
                      <a:r>
                        <a:rPr lang="en-US" sz="1600" dirty="0"/>
                        <a:t>Citation</a:t>
                      </a:r>
                    </a:p>
                  </a:txBody>
                  <a:tcPr/>
                </a:tc>
                <a:extLst>
                  <a:ext uri="{0D108BD9-81ED-4DB2-BD59-A6C34878D82A}">
                    <a16:rowId xmlns:a16="http://schemas.microsoft.com/office/drawing/2014/main" val="3193902866"/>
                  </a:ext>
                </a:extLst>
              </a:tr>
              <a:tr h="370840">
                <a:tc>
                  <a:txBody>
                    <a:bodyPr/>
                    <a:lstStyle/>
                    <a:p>
                      <a:r>
                        <a:rPr lang="en-US" sz="1600" b="0" i="0" kern="1200" dirty="0">
                          <a:solidFill>
                            <a:schemeClr val="dk1"/>
                          </a:solidFill>
                          <a:effectLst/>
                          <a:latin typeface="+mn-lt"/>
                          <a:ea typeface="+mn-ea"/>
                          <a:cs typeface="+mn-cs"/>
                        </a:rPr>
                        <a:t>The proposed early warning system consists of five components, which includes the construction of mixed frequency investor sentiments that consider both macro and micro investor sentiments, the identification of stock market crisis, the determination of the forecast horizon using Ensemble Empirical Mode Decomposition (EEMD), the definition of the early warning signal, and the building of prediction model using artificial neural network (ANN)</a:t>
                      </a:r>
                      <a:endParaRPr lang="en-US" sz="1600" dirty="0"/>
                    </a:p>
                  </a:txBody>
                  <a:tcPr/>
                </a:tc>
                <a:tc>
                  <a:txBody>
                    <a:bodyPr/>
                    <a:lstStyle/>
                    <a:p>
                      <a:r>
                        <a:rPr lang="en-US" sz="1600" dirty="0"/>
                        <a:t>Lu, Shan &amp; Liu, </a:t>
                      </a:r>
                      <a:r>
                        <a:rPr lang="en-US" sz="1600" dirty="0" err="1"/>
                        <a:t>Chenhui</a:t>
                      </a:r>
                      <a:r>
                        <a:rPr lang="en-US" sz="1600" dirty="0"/>
                        <a:t> &amp; Chen, </a:t>
                      </a:r>
                      <a:r>
                        <a:rPr lang="en-US" sz="1600" dirty="0" err="1"/>
                        <a:t>Zhensong</a:t>
                      </a:r>
                      <a:r>
                        <a:rPr lang="en-US" sz="1600" dirty="0"/>
                        <a:t>. (2021). Predicting stock market crisis via market indicators and mixed frequency investor sentiments. Expert Systems with Applications. 186. 115844. 10.1016/j.eswa.2021.115844. </a:t>
                      </a:r>
                    </a:p>
                    <a:p>
                      <a:endParaRPr lang="en-US" sz="1600" dirty="0"/>
                    </a:p>
                    <a:p>
                      <a:r>
                        <a:rPr lang="en-US" sz="1600" dirty="0">
                          <a:solidFill>
                            <a:schemeClr val="bg1"/>
                          </a:solidFill>
                          <a:hlinkClick r:id="rId2">
                            <a:extLst>
                              <a:ext uri="{A12FA001-AC4F-418D-AE19-62706E023703}">
                                <ahyp:hlinkClr xmlns:ahyp="http://schemas.microsoft.com/office/drawing/2018/hyperlinkcolor" val="tx"/>
                              </a:ext>
                            </a:extLst>
                          </a:hlinkClick>
                        </a:rPr>
                        <a:t>https://www.researchgate.net/publication/354471601_Predicting_stock_market_crisis_via_market_indicators_and_mixed_frequency_investor_sentiments</a:t>
                      </a:r>
                      <a:endParaRPr lang="en-US" sz="1600" dirty="0">
                        <a:solidFill>
                          <a:schemeClr val="bg1"/>
                        </a:solidFill>
                      </a:endParaRPr>
                    </a:p>
                  </a:txBody>
                  <a:tcPr/>
                </a:tc>
                <a:extLst>
                  <a:ext uri="{0D108BD9-81ED-4DB2-BD59-A6C34878D82A}">
                    <a16:rowId xmlns:a16="http://schemas.microsoft.com/office/drawing/2014/main" val="322030603"/>
                  </a:ext>
                </a:extLst>
              </a:tr>
              <a:tr h="370840">
                <a:tc>
                  <a:txBody>
                    <a:bodyPr/>
                    <a:lstStyle/>
                    <a:p>
                      <a:r>
                        <a:rPr lang="en-US" sz="1600" b="0" i="0" kern="1200" dirty="0">
                          <a:solidFill>
                            <a:schemeClr val="dk1"/>
                          </a:solidFill>
                          <a:effectLst/>
                          <a:latin typeface="+mn-lt"/>
                          <a:ea typeface="+mn-ea"/>
                          <a:cs typeface="+mn-cs"/>
                        </a:rPr>
                        <a:t>NLP techniques to understand news sentiment of 87 companies among the most reported on Reuters for a period of 7 years</a:t>
                      </a:r>
                    </a:p>
                    <a:p>
                      <a:endParaRPr lang="en-US" sz="1600" b="0" i="0" kern="1200" dirty="0">
                        <a:solidFill>
                          <a:schemeClr val="dk1"/>
                        </a:solidFill>
                        <a:effectLst/>
                        <a:latin typeface="+mn-lt"/>
                        <a:ea typeface="+mn-ea"/>
                        <a:cs typeface="+mn-cs"/>
                      </a:endParaRPr>
                    </a:p>
                    <a:p>
                      <a:r>
                        <a:rPr lang="en-US" sz="1600" b="0" i="0" kern="1200" dirty="0">
                          <a:solidFill>
                            <a:schemeClr val="dk1"/>
                          </a:solidFill>
                          <a:effectLst/>
                          <a:latin typeface="+mn-lt"/>
                          <a:ea typeface="+mn-ea"/>
                          <a:cs typeface="+mn-cs"/>
                        </a:rPr>
                        <a:t>“Co-occurrence network”</a:t>
                      </a:r>
                      <a:endParaRPr lang="en-US" sz="1600" dirty="0"/>
                    </a:p>
                  </a:txBody>
                  <a:tcPr/>
                </a:tc>
                <a:tc>
                  <a:txBody>
                    <a:bodyPr/>
                    <a:lstStyle/>
                    <a:p>
                      <a:r>
                        <a:rPr lang="en-US" sz="1600" b="0" i="0" kern="1200" dirty="0">
                          <a:solidFill>
                            <a:schemeClr val="dk1"/>
                          </a:solidFill>
                          <a:effectLst/>
                          <a:latin typeface="+mn-lt"/>
                          <a:ea typeface="+mn-ea"/>
                          <a:cs typeface="+mn-cs"/>
                        </a:rPr>
                        <a:t>Wan, X., Yang, J., </a:t>
                      </a:r>
                      <a:r>
                        <a:rPr lang="en-US" sz="1600" b="0" i="0" kern="1200" dirty="0" err="1">
                          <a:solidFill>
                            <a:schemeClr val="dk1"/>
                          </a:solidFill>
                          <a:effectLst/>
                          <a:latin typeface="+mn-lt"/>
                          <a:ea typeface="+mn-ea"/>
                          <a:cs typeface="+mn-cs"/>
                        </a:rPr>
                        <a:t>Marinov</a:t>
                      </a:r>
                      <a:r>
                        <a:rPr lang="en-US" sz="1600" b="0" i="0" kern="1200" dirty="0">
                          <a:solidFill>
                            <a:schemeClr val="dk1"/>
                          </a:solidFill>
                          <a:effectLst/>
                          <a:latin typeface="+mn-lt"/>
                          <a:ea typeface="+mn-ea"/>
                          <a:cs typeface="+mn-cs"/>
                        </a:rPr>
                        <a:t>, S. </a:t>
                      </a:r>
                      <a:r>
                        <a:rPr lang="en-US" sz="1600" b="0" i="1" kern="1200" dirty="0">
                          <a:solidFill>
                            <a:schemeClr val="dk1"/>
                          </a:solidFill>
                          <a:effectLst/>
                          <a:latin typeface="+mn-lt"/>
                          <a:ea typeface="+mn-ea"/>
                          <a:cs typeface="+mn-cs"/>
                        </a:rPr>
                        <a:t>et al.</a:t>
                      </a:r>
                      <a:r>
                        <a:rPr lang="en-US" sz="1600" b="0" i="0" kern="1200" dirty="0">
                          <a:solidFill>
                            <a:schemeClr val="dk1"/>
                          </a:solidFill>
                          <a:effectLst/>
                          <a:latin typeface="+mn-lt"/>
                          <a:ea typeface="+mn-ea"/>
                          <a:cs typeface="+mn-cs"/>
                        </a:rPr>
                        <a:t> Sentiment correlation in financial news networks and associated market movements. </a:t>
                      </a:r>
                      <a:r>
                        <a:rPr lang="en-US" sz="1600" b="0" i="1" kern="1200" dirty="0">
                          <a:solidFill>
                            <a:schemeClr val="dk1"/>
                          </a:solidFill>
                          <a:effectLst/>
                          <a:latin typeface="+mn-lt"/>
                          <a:ea typeface="+mn-ea"/>
                          <a:cs typeface="+mn-cs"/>
                        </a:rPr>
                        <a:t>Sci Rep</a:t>
                      </a:r>
                      <a:r>
                        <a:rPr lang="en-US" sz="1600" b="0" i="0" kern="1200" dirty="0">
                          <a:solidFill>
                            <a:schemeClr val="dk1"/>
                          </a:solidFill>
                          <a:effectLst/>
                          <a:latin typeface="+mn-lt"/>
                          <a:ea typeface="+mn-ea"/>
                          <a:cs typeface="+mn-cs"/>
                        </a:rPr>
                        <a:t> </a:t>
                      </a:r>
                      <a:r>
                        <a:rPr lang="en-US" sz="1600" b="1" i="0" kern="1200" dirty="0">
                          <a:solidFill>
                            <a:schemeClr val="dk1"/>
                          </a:solidFill>
                          <a:effectLst/>
                          <a:latin typeface="+mn-lt"/>
                          <a:ea typeface="+mn-ea"/>
                          <a:cs typeface="+mn-cs"/>
                        </a:rPr>
                        <a:t>11, </a:t>
                      </a:r>
                      <a:r>
                        <a:rPr lang="en-US" sz="1600" b="0" i="0" kern="1200" dirty="0">
                          <a:solidFill>
                            <a:schemeClr val="dk1"/>
                          </a:solidFill>
                          <a:effectLst/>
                          <a:latin typeface="+mn-lt"/>
                          <a:ea typeface="+mn-ea"/>
                          <a:cs typeface="+mn-cs"/>
                        </a:rPr>
                        <a:t>3062 (2021). https://</a:t>
                      </a:r>
                      <a:r>
                        <a:rPr lang="en-US" sz="1600" b="0" i="0" kern="1200" dirty="0" err="1">
                          <a:solidFill>
                            <a:schemeClr val="dk1"/>
                          </a:solidFill>
                          <a:effectLst/>
                          <a:latin typeface="+mn-lt"/>
                          <a:ea typeface="+mn-ea"/>
                          <a:cs typeface="+mn-cs"/>
                        </a:rPr>
                        <a:t>doi.org</a:t>
                      </a:r>
                      <a:r>
                        <a:rPr lang="en-US" sz="1600" b="0" i="0" kern="1200" dirty="0">
                          <a:solidFill>
                            <a:schemeClr val="dk1"/>
                          </a:solidFill>
                          <a:effectLst/>
                          <a:latin typeface="+mn-lt"/>
                          <a:ea typeface="+mn-ea"/>
                          <a:cs typeface="+mn-cs"/>
                        </a:rPr>
                        <a:t>/10.1038/s41598-021-82338-6</a:t>
                      </a:r>
                    </a:p>
                    <a:p>
                      <a:endParaRPr lang="en-US" sz="1600" dirty="0">
                        <a:solidFill>
                          <a:schemeClr val="bg1"/>
                        </a:solidFill>
                        <a:hlinkClick r:id="rId3">
                          <a:extLst>
                            <a:ext uri="{A12FA001-AC4F-418D-AE19-62706E023703}">
                              <ahyp:hlinkClr xmlns:ahyp="http://schemas.microsoft.com/office/drawing/2018/hyperlinkcolor" val="tx"/>
                            </a:ext>
                          </a:extLst>
                        </a:hlinkClick>
                      </a:endParaRPr>
                    </a:p>
                    <a:p>
                      <a:r>
                        <a:rPr lang="en-US" sz="1600" dirty="0">
                          <a:solidFill>
                            <a:schemeClr val="bg1"/>
                          </a:solidFill>
                          <a:hlinkClick r:id="rId3">
                            <a:extLst>
                              <a:ext uri="{A12FA001-AC4F-418D-AE19-62706E023703}">
                                <ahyp:hlinkClr xmlns:ahyp="http://schemas.microsoft.com/office/drawing/2018/hyperlinkcolor" val="tx"/>
                              </a:ext>
                            </a:extLst>
                          </a:hlinkClick>
                        </a:rPr>
                        <a:t>https://www.nature.com/articles/s41598-021-82338-6#MOESM1</a:t>
                      </a:r>
                      <a:r>
                        <a:rPr lang="en-US" sz="1600" dirty="0">
                          <a:solidFill>
                            <a:schemeClr val="bg1"/>
                          </a:solidFill>
                        </a:rPr>
                        <a:t> </a:t>
                      </a:r>
                    </a:p>
                  </a:txBody>
                  <a:tcPr/>
                </a:tc>
                <a:extLst>
                  <a:ext uri="{0D108BD9-81ED-4DB2-BD59-A6C34878D82A}">
                    <a16:rowId xmlns:a16="http://schemas.microsoft.com/office/drawing/2014/main" val="3559436"/>
                  </a:ext>
                </a:extLst>
              </a:tr>
            </a:tbl>
          </a:graphicData>
        </a:graphic>
      </p:graphicFrame>
    </p:spTree>
    <p:extLst>
      <p:ext uri="{BB962C8B-B14F-4D97-AF65-F5344CB8AC3E}">
        <p14:creationId xmlns:p14="http://schemas.microsoft.com/office/powerpoint/2010/main" val="38326495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F0B7B17-5C9B-9B45-95EF-B43E3B73834C}"/>
              </a:ext>
            </a:extLst>
          </p:cNvPr>
          <p:cNvSpPr>
            <a:spLocks noGrp="1"/>
          </p:cNvSpPr>
          <p:nvPr>
            <p:ph type="title"/>
          </p:nvPr>
        </p:nvSpPr>
        <p:spPr>
          <a:xfrm>
            <a:off x="1141413" y="618518"/>
            <a:ext cx="4459286" cy="1478570"/>
          </a:xfrm>
        </p:spPr>
        <p:txBody>
          <a:bodyPr>
            <a:normAutofit/>
          </a:bodyPr>
          <a:lstStyle/>
          <a:p>
            <a:r>
              <a:rPr lang="en-US" sz="3200" dirty="0"/>
              <a:t>Emotion </a:t>
            </a:r>
          </a:p>
        </p:txBody>
      </p:sp>
      <p:sp>
        <p:nvSpPr>
          <p:cNvPr id="3" name="Content Placeholder 2">
            <a:extLst>
              <a:ext uri="{FF2B5EF4-FFF2-40B4-BE49-F238E27FC236}">
                <a16:creationId xmlns:a16="http://schemas.microsoft.com/office/drawing/2014/main" id="{D047DA89-EC3F-BF49-AF04-AA180BDDDB0E}"/>
              </a:ext>
            </a:extLst>
          </p:cNvPr>
          <p:cNvSpPr>
            <a:spLocks noGrp="1"/>
          </p:cNvSpPr>
          <p:nvPr>
            <p:ph idx="1"/>
          </p:nvPr>
        </p:nvSpPr>
        <p:spPr>
          <a:xfrm>
            <a:off x="1141412" y="2249487"/>
            <a:ext cx="4459287" cy="3965046"/>
          </a:xfrm>
        </p:spPr>
        <p:txBody>
          <a:bodyPr>
            <a:normAutofit/>
          </a:bodyPr>
          <a:lstStyle/>
          <a:p>
            <a:r>
              <a:rPr lang="en-US" sz="2000" dirty="0"/>
              <a:t>Most do simple sentiment between values 0,1 (binary) or float (-1 to 1)</a:t>
            </a:r>
          </a:p>
          <a:p>
            <a:r>
              <a:rPr lang="en-US" dirty="0"/>
              <a:t>joy, trust, fear, surprise, sadness, disgust, anger, anticipation</a:t>
            </a:r>
          </a:p>
          <a:p>
            <a:pPr marL="0" indent="0">
              <a:buNone/>
            </a:pPr>
            <a:endParaRPr lang="en-US" sz="2000" dirty="0"/>
          </a:p>
        </p:txBody>
      </p:sp>
      <p:pic>
        <p:nvPicPr>
          <p:cNvPr id="1026" name="Picture 2">
            <a:extLst>
              <a:ext uri="{FF2B5EF4-FFF2-40B4-BE49-F238E27FC236}">
                <a16:creationId xmlns:a16="http://schemas.microsoft.com/office/drawing/2014/main" id="{65DF223E-4B42-7247-A012-287C39EB11AA}"/>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096000" y="688386"/>
            <a:ext cx="5456279" cy="5456279"/>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75" name="Group 74">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6"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7"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88"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3"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Tree>
    <p:extLst>
      <p:ext uri="{BB962C8B-B14F-4D97-AF65-F5344CB8AC3E}">
        <p14:creationId xmlns:p14="http://schemas.microsoft.com/office/powerpoint/2010/main" val="7930381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DF93189-26B9-CF41-8339-C679F99A93A7}"/>
              </a:ext>
            </a:extLst>
          </p:cNvPr>
          <p:cNvSpPr>
            <a:spLocks noGrp="1"/>
          </p:cNvSpPr>
          <p:nvPr>
            <p:ph type="title"/>
          </p:nvPr>
        </p:nvSpPr>
        <p:spPr>
          <a:xfrm>
            <a:off x="1141413" y="618518"/>
            <a:ext cx="4459286" cy="1478570"/>
          </a:xfrm>
        </p:spPr>
        <p:txBody>
          <a:bodyPr>
            <a:normAutofit/>
          </a:bodyPr>
          <a:lstStyle/>
          <a:p>
            <a:r>
              <a:rPr lang="en-US" sz="3200" dirty="0"/>
              <a:t>Co-occurrence</a:t>
            </a:r>
          </a:p>
        </p:txBody>
      </p:sp>
      <p:sp>
        <p:nvSpPr>
          <p:cNvPr id="3" name="Content Placeholder 2">
            <a:extLst>
              <a:ext uri="{FF2B5EF4-FFF2-40B4-BE49-F238E27FC236}">
                <a16:creationId xmlns:a16="http://schemas.microsoft.com/office/drawing/2014/main" id="{8B2083A2-94B3-0642-80A1-6832A05925D8}"/>
              </a:ext>
            </a:extLst>
          </p:cNvPr>
          <p:cNvSpPr>
            <a:spLocks noGrp="1"/>
          </p:cNvSpPr>
          <p:nvPr>
            <p:ph idx="1"/>
          </p:nvPr>
        </p:nvSpPr>
        <p:spPr>
          <a:xfrm>
            <a:off x="1141412" y="2249487"/>
            <a:ext cx="4459287" cy="3965046"/>
          </a:xfrm>
        </p:spPr>
        <p:txBody>
          <a:bodyPr>
            <a:normAutofit/>
          </a:bodyPr>
          <a:lstStyle/>
          <a:p>
            <a:r>
              <a:rPr lang="en-US" dirty="0"/>
              <a:t>Co-occurrence network and sentiment distribution</a:t>
            </a:r>
            <a:endParaRPr lang="en-US" sz="2000" dirty="0"/>
          </a:p>
        </p:txBody>
      </p:sp>
      <p:pic>
        <p:nvPicPr>
          <p:cNvPr id="2050" name="Picture 2" descr="figure 1">
            <a:extLst>
              <a:ext uri="{FF2B5EF4-FFF2-40B4-BE49-F238E27FC236}">
                <a16:creationId xmlns:a16="http://schemas.microsoft.com/office/drawing/2014/main" id="{EDD0A053-0A68-2D40-A2D4-5E0543830684}"/>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096000" y="1206733"/>
            <a:ext cx="5456279" cy="4419585"/>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75" name="Group 74">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6"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7"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88"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3"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Tree>
    <p:extLst>
      <p:ext uri="{BB962C8B-B14F-4D97-AF65-F5344CB8AC3E}">
        <p14:creationId xmlns:p14="http://schemas.microsoft.com/office/powerpoint/2010/main" val="40022393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39CBD-6883-E14C-BADA-EED55888F1A2}"/>
              </a:ext>
            </a:extLst>
          </p:cNvPr>
          <p:cNvSpPr>
            <a:spLocks noGrp="1"/>
          </p:cNvSpPr>
          <p:nvPr>
            <p:ph type="title"/>
          </p:nvPr>
        </p:nvSpPr>
        <p:spPr/>
        <p:txBody>
          <a:bodyPr/>
          <a:lstStyle/>
          <a:p>
            <a:r>
              <a:rPr lang="en-US" dirty="0"/>
              <a:t>Bringing it together</a:t>
            </a:r>
          </a:p>
        </p:txBody>
      </p:sp>
      <p:sp>
        <p:nvSpPr>
          <p:cNvPr id="3" name="Content Placeholder 2">
            <a:extLst>
              <a:ext uri="{FF2B5EF4-FFF2-40B4-BE49-F238E27FC236}">
                <a16:creationId xmlns:a16="http://schemas.microsoft.com/office/drawing/2014/main" id="{956CADA0-4FC4-484B-BB25-4379A65E0DA6}"/>
              </a:ext>
            </a:extLst>
          </p:cNvPr>
          <p:cNvSpPr>
            <a:spLocks noGrp="1"/>
          </p:cNvSpPr>
          <p:nvPr>
            <p:ph idx="1"/>
          </p:nvPr>
        </p:nvSpPr>
        <p:spPr/>
        <p:txBody>
          <a:bodyPr>
            <a:normAutofit fontScale="92500" lnSpcReduction="10000"/>
          </a:bodyPr>
          <a:lstStyle/>
          <a:p>
            <a:r>
              <a:rPr lang="en-US" dirty="0"/>
              <a:t>Request: </a:t>
            </a:r>
          </a:p>
          <a:p>
            <a:pPr lvl="1"/>
            <a:r>
              <a:rPr lang="en-US" dirty="0" err="1"/>
              <a:t>NewsCatcher</a:t>
            </a:r>
            <a:r>
              <a:rPr lang="en-US" dirty="0"/>
              <a:t> (data goes back 2 years)</a:t>
            </a:r>
          </a:p>
          <a:p>
            <a:pPr lvl="1"/>
            <a:r>
              <a:rPr lang="en-US" dirty="0"/>
              <a:t>Amazon </a:t>
            </a:r>
            <a:r>
              <a:rPr lang="en-US" dirty="0" err="1"/>
              <a:t>Sagemaker</a:t>
            </a:r>
            <a:r>
              <a:rPr lang="en-US" dirty="0"/>
              <a:t> – Ground Truth Labeling of news data with emotion</a:t>
            </a:r>
          </a:p>
          <a:p>
            <a:r>
              <a:rPr lang="en-US" dirty="0"/>
              <a:t>Datasets:</a:t>
            </a:r>
          </a:p>
          <a:p>
            <a:pPr lvl="1"/>
            <a:r>
              <a:rPr lang="en-US" dirty="0"/>
              <a:t>Emotion Dataset</a:t>
            </a:r>
          </a:p>
          <a:p>
            <a:pPr lvl="2"/>
            <a:r>
              <a:rPr lang="en-US" dirty="0">
                <a:hlinkClick r:id="rId2"/>
              </a:rPr>
              <a:t>https://aclanthology.org/D18-1404.pdf</a:t>
            </a:r>
            <a:endParaRPr lang="en-US" dirty="0"/>
          </a:p>
          <a:p>
            <a:pPr lvl="2"/>
            <a:r>
              <a:rPr lang="en-US" dirty="0">
                <a:hlinkClick r:id="rId3"/>
              </a:rPr>
              <a:t>https://huggingface.co/datasets/emotion</a:t>
            </a:r>
            <a:r>
              <a:rPr lang="en-US" dirty="0"/>
              <a:t> </a:t>
            </a:r>
          </a:p>
          <a:p>
            <a:pPr lvl="1"/>
            <a:r>
              <a:rPr lang="en-US" dirty="0"/>
              <a:t> Financial dataset (used for </a:t>
            </a:r>
            <a:r>
              <a:rPr lang="en-US" dirty="0" err="1"/>
              <a:t>FinBERT</a:t>
            </a:r>
            <a:r>
              <a:rPr lang="en-US" dirty="0"/>
              <a:t>)</a:t>
            </a:r>
          </a:p>
          <a:p>
            <a:pPr lvl="2"/>
            <a:r>
              <a:rPr lang="en-US" dirty="0">
                <a:hlinkClick r:id="rId4"/>
              </a:rPr>
              <a:t>https://huggingface.co/datasets/financial_phrasebank</a:t>
            </a:r>
            <a:r>
              <a:rPr lang="en-US" dirty="0"/>
              <a:t> </a:t>
            </a:r>
          </a:p>
          <a:p>
            <a:pPr lvl="1"/>
            <a:endParaRPr lang="en-US" dirty="0"/>
          </a:p>
        </p:txBody>
      </p:sp>
    </p:spTree>
    <p:extLst>
      <p:ext uri="{BB962C8B-B14F-4D97-AF65-F5344CB8AC3E}">
        <p14:creationId xmlns:p14="http://schemas.microsoft.com/office/powerpoint/2010/main" val="17039729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EF6C3-00B2-D44B-BC5D-C8F872E918D9}"/>
              </a:ext>
            </a:extLst>
          </p:cNvPr>
          <p:cNvSpPr>
            <a:spLocks noGrp="1"/>
          </p:cNvSpPr>
          <p:nvPr>
            <p:ph type="title"/>
          </p:nvPr>
        </p:nvSpPr>
        <p:spPr/>
        <p:txBody>
          <a:bodyPr/>
          <a:lstStyle/>
          <a:p>
            <a:r>
              <a:rPr lang="en-US" dirty="0"/>
              <a:t>NLP Component</a:t>
            </a:r>
          </a:p>
        </p:txBody>
      </p:sp>
      <p:sp>
        <p:nvSpPr>
          <p:cNvPr id="3" name="Content Placeholder 2">
            <a:extLst>
              <a:ext uri="{FF2B5EF4-FFF2-40B4-BE49-F238E27FC236}">
                <a16:creationId xmlns:a16="http://schemas.microsoft.com/office/drawing/2014/main" id="{37CF7CF5-9BF9-5D4A-80B5-2532700880BE}"/>
              </a:ext>
            </a:extLst>
          </p:cNvPr>
          <p:cNvSpPr>
            <a:spLocks noGrp="1"/>
          </p:cNvSpPr>
          <p:nvPr>
            <p:ph idx="1"/>
          </p:nvPr>
        </p:nvSpPr>
        <p:spPr/>
        <p:txBody>
          <a:bodyPr>
            <a:normAutofit lnSpcReduction="10000"/>
          </a:bodyPr>
          <a:lstStyle/>
          <a:p>
            <a:r>
              <a:rPr lang="en-US" dirty="0"/>
              <a:t>Named Entity Recognition create co-occurrence network based on sector / macro (vs individual companies); may require much larger company list than what was used by Lu, Shan &amp; Liu, </a:t>
            </a:r>
            <a:r>
              <a:rPr lang="en-US" dirty="0" err="1"/>
              <a:t>Chenhui</a:t>
            </a:r>
            <a:r>
              <a:rPr lang="en-US" dirty="0"/>
              <a:t> &amp; Chen, </a:t>
            </a:r>
            <a:r>
              <a:rPr lang="en-US" dirty="0" err="1"/>
              <a:t>Zhensong</a:t>
            </a:r>
            <a:r>
              <a:rPr lang="en-US" dirty="0"/>
              <a:t>. (2021). Rather than co-occurrence between companies aggregate the companies into sectors and see co-occurrence between any sectors </a:t>
            </a:r>
          </a:p>
          <a:p>
            <a:r>
              <a:rPr lang="en-US" dirty="0"/>
              <a:t>Emotion analysis over simple sentiment – hypothesis is that fear vs negative and anticipation vs positive would be better predictors of market movement tied to media.</a:t>
            </a:r>
          </a:p>
        </p:txBody>
      </p:sp>
    </p:spTree>
    <p:extLst>
      <p:ext uri="{BB962C8B-B14F-4D97-AF65-F5344CB8AC3E}">
        <p14:creationId xmlns:p14="http://schemas.microsoft.com/office/powerpoint/2010/main" val="11833516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FE87-0DC5-2043-9A79-8AC496FE1B06}"/>
              </a:ext>
            </a:extLst>
          </p:cNvPr>
          <p:cNvSpPr>
            <a:spLocks noGrp="1"/>
          </p:cNvSpPr>
          <p:nvPr>
            <p:ph type="title"/>
          </p:nvPr>
        </p:nvSpPr>
        <p:spPr>
          <a:xfrm>
            <a:off x="1141413" y="618518"/>
            <a:ext cx="9905998" cy="1478570"/>
          </a:xfrm>
        </p:spPr>
        <p:txBody>
          <a:bodyPr>
            <a:normAutofit/>
          </a:bodyPr>
          <a:lstStyle/>
          <a:p>
            <a:r>
              <a:rPr lang="en-US" dirty="0"/>
              <a:t>Sector data – Yahoo time series</a:t>
            </a:r>
          </a:p>
        </p:txBody>
      </p:sp>
      <p:graphicFrame>
        <p:nvGraphicFramePr>
          <p:cNvPr id="4" name="Content Placeholder 3">
            <a:extLst>
              <a:ext uri="{FF2B5EF4-FFF2-40B4-BE49-F238E27FC236}">
                <a16:creationId xmlns:a16="http://schemas.microsoft.com/office/drawing/2014/main" id="{90E1A815-77B2-284F-ADBF-7A743FAEBA65}"/>
              </a:ext>
            </a:extLst>
          </p:cNvPr>
          <p:cNvGraphicFramePr>
            <a:graphicFrameLocks noGrp="1"/>
          </p:cNvGraphicFramePr>
          <p:nvPr>
            <p:ph idx="1"/>
            <p:extLst>
              <p:ext uri="{D42A27DB-BD31-4B8C-83A1-F6EECF244321}">
                <p14:modId xmlns:p14="http://schemas.microsoft.com/office/powerpoint/2010/main" val="387283815"/>
              </p:ext>
            </p:extLst>
          </p:nvPr>
        </p:nvGraphicFramePr>
        <p:xfrm>
          <a:off x="1141413" y="2835752"/>
          <a:ext cx="9016947" cy="3384472"/>
        </p:xfrm>
        <a:graphic>
          <a:graphicData uri="http://schemas.openxmlformats.org/drawingml/2006/table">
            <a:tbl>
              <a:tblPr>
                <a:tableStyleId>{08FB837D-C827-4EFA-A057-4D05807E0F7C}</a:tableStyleId>
              </a:tblPr>
              <a:tblGrid>
                <a:gridCol w="2642814">
                  <a:extLst>
                    <a:ext uri="{9D8B030D-6E8A-4147-A177-3AD203B41FA5}">
                      <a16:colId xmlns:a16="http://schemas.microsoft.com/office/drawing/2014/main" val="1990999916"/>
                    </a:ext>
                  </a:extLst>
                </a:gridCol>
                <a:gridCol w="2616813">
                  <a:extLst>
                    <a:ext uri="{9D8B030D-6E8A-4147-A177-3AD203B41FA5}">
                      <a16:colId xmlns:a16="http://schemas.microsoft.com/office/drawing/2014/main" val="1549144733"/>
                    </a:ext>
                  </a:extLst>
                </a:gridCol>
                <a:gridCol w="3757320">
                  <a:extLst>
                    <a:ext uri="{9D8B030D-6E8A-4147-A177-3AD203B41FA5}">
                      <a16:colId xmlns:a16="http://schemas.microsoft.com/office/drawing/2014/main" val="3418871647"/>
                    </a:ext>
                  </a:extLst>
                </a:gridCol>
              </a:tblGrid>
              <a:tr h="241748">
                <a:tc>
                  <a:txBody>
                    <a:bodyPr/>
                    <a:lstStyle/>
                    <a:p>
                      <a:pPr algn="l" fontAlgn="t">
                        <a:spcBef>
                          <a:spcPts val="0"/>
                        </a:spcBef>
                        <a:spcAft>
                          <a:spcPts val="1000"/>
                        </a:spcAft>
                      </a:pPr>
                      <a:r>
                        <a:rPr lang="en-US" sz="1400" b="1" u="none" strike="noStrike">
                          <a:effectLst/>
                          <a:latin typeface="+mn-lt"/>
                        </a:rPr>
                        <a:t>ETF</a:t>
                      </a:r>
                      <a:endParaRPr lang="en-US" sz="1400" b="0" i="0" u="none" strike="noStrike">
                        <a:effectLst/>
                        <a:latin typeface="+mn-lt"/>
                      </a:endParaRPr>
                    </a:p>
                  </a:txBody>
                  <a:tcPr marL="77566" marR="77566" marT="10773" marB="0"/>
                </a:tc>
                <a:tc>
                  <a:txBody>
                    <a:bodyPr/>
                    <a:lstStyle/>
                    <a:p>
                      <a:pPr algn="l" fontAlgn="t">
                        <a:spcBef>
                          <a:spcPts val="0"/>
                        </a:spcBef>
                        <a:spcAft>
                          <a:spcPts val="1000"/>
                        </a:spcAft>
                      </a:pPr>
                      <a:r>
                        <a:rPr lang="en-US" sz="1400" b="1" u="none" strike="noStrike">
                          <a:effectLst/>
                          <a:latin typeface="+mn-lt"/>
                        </a:rPr>
                        <a:t>Sector</a:t>
                      </a:r>
                      <a:endParaRPr lang="en-US" sz="1400" b="0" i="0" u="none" strike="noStrike">
                        <a:effectLst/>
                        <a:latin typeface="+mn-lt"/>
                      </a:endParaRPr>
                    </a:p>
                  </a:txBody>
                  <a:tcPr marL="77566" marR="77566" marT="10773" marB="0"/>
                </a:tc>
                <a:tc>
                  <a:txBody>
                    <a:bodyPr/>
                    <a:lstStyle/>
                    <a:p>
                      <a:pPr algn="l" fontAlgn="t">
                        <a:spcBef>
                          <a:spcPts val="0"/>
                        </a:spcBef>
                        <a:spcAft>
                          <a:spcPts val="1000"/>
                        </a:spcAft>
                      </a:pPr>
                      <a:r>
                        <a:rPr lang="en-US" sz="1400" b="0" i="0" u="none" strike="noStrike" dirty="0">
                          <a:effectLst/>
                          <a:latin typeface="+mn-lt"/>
                        </a:rPr>
                        <a:t>Companies</a:t>
                      </a:r>
                    </a:p>
                  </a:txBody>
                  <a:tcPr marL="77566" marR="77566" marT="10773" marB="0"/>
                </a:tc>
                <a:extLst>
                  <a:ext uri="{0D108BD9-81ED-4DB2-BD59-A6C34878D82A}">
                    <a16:rowId xmlns:a16="http://schemas.microsoft.com/office/drawing/2014/main" val="75224107"/>
                  </a:ext>
                </a:extLst>
              </a:tr>
              <a:tr h="241748">
                <a:tc>
                  <a:txBody>
                    <a:bodyPr/>
                    <a:lstStyle/>
                    <a:p>
                      <a:pPr algn="l" fontAlgn="t">
                        <a:spcBef>
                          <a:spcPts val="0"/>
                        </a:spcBef>
                        <a:spcAft>
                          <a:spcPts val="1000"/>
                        </a:spcAft>
                      </a:pPr>
                      <a:r>
                        <a:rPr lang="en-US" sz="1400" b="0" u="none" strike="noStrike" dirty="0">
                          <a:effectLst/>
                          <a:latin typeface="+mn-lt"/>
                        </a:rPr>
                        <a:t>XLE (Energy Select)</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Energy </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569935732"/>
                  </a:ext>
                </a:extLst>
              </a:tr>
              <a:tr h="241748">
                <a:tc>
                  <a:txBody>
                    <a:bodyPr/>
                    <a:lstStyle/>
                    <a:p>
                      <a:pPr algn="l" fontAlgn="t">
                        <a:spcBef>
                          <a:spcPts val="0"/>
                        </a:spcBef>
                        <a:spcAft>
                          <a:spcPts val="1000"/>
                        </a:spcAft>
                      </a:pPr>
                      <a:r>
                        <a:rPr lang="en-US" sz="1400" b="0" u="none" strike="noStrike" dirty="0">
                          <a:effectLst/>
                          <a:latin typeface="+mn-lt"/>
                        </a:rPr>
                        <a:t>GDX (Gold)</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Gold Miners</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3207144353"/>
                  </a:ext>
                </a:extLst>
              </a:tr>
              <a:tr h="241748">
                <a:tc>
                  <a:txBody>
                    <a:bodyPr/>
                    <a:lstStyle/>
                    <a:p>
                      <a:pPr algn="l" fontAlgn="t">
                        <a:spcBef>
                          <a:spcPts val="0"/>
                        </a:spcBef>
                        <a:spcAft>
                          <a:spcPts val="1000"/>
                        </a:spcAft>
                      </a:pPr>
                      <a:r>
                        <a:rPr lang="en-US" sz="1400" b="0" u="none" strike="noStrike" dirty="0">
                          <a:effectLst/>
                          <a:latin typeface="+mn-lt"/>
                        </a:rPr>
                        <a:t>XLB</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Materials</a:t>
                      </a:r>
                      <a:endParaRPr lang="en-US" sz="1400" b="0" i="0" u="none" strike="noStrike" dirty="0">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526320312"/>
                  </a:ext>
                </a:extLst>
              </a:tr>
              <a:tr h="241748">
                <a:tc>
                  <a:txBody>
                    <a:bodyPr/>
                    <a:lstStyle/>
                    <a:p>
                      <a:pPr algn="l" fontAlgn="t">
                        <a:spcBef>
                          <a:spcPts val="0"/>
                        </a:spcBef>
                        <a:spcAft>
                          <a:spcPts val="1000"/>
                        </a:spcAft>
                      </a:pPr>
                      <a:r>
                        <a:rPr lang="en-US" sz="1400" b="0" u="none" strike="noStrike" dirty="0">
                          <a:effectLst/>
                          <a:latin typeface="+mn-lt"/>
                        </a:rPr>
                        <a:t>DIA</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Industrials</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2252681456"/>
                  </a:ext>
                </a:extLst>
              </a:tr>
              <a:tr h="241748">
                <a:tc>
                  <a:txBody>
                    <a:bodyPr/>
                    <a:lstStyle/>
                    <a:p>
                      <a:pPr algn="l" fontAlgn="t">
                        <a:spcBef>
                          <a:spcPts val="0"/>
                        </a:spcBef>
                        <a:spcAft>
                          <a:spcPts val="1000"/>
                        </a:spcAft>
                      </a:pPr>
                      <a:r>
                        <a:rPr lang="en-US" sz="1400" b="0" u="none" strike="noStrike" dirty="0">
                          <a:effectLst/>
                          <a:latin typeface="+mn-lt"/>
                        </a:rPr>
                        <a:t>XLY</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Consumer Discretionary</a:t>
                      </a:r>
                      <a:endParaRPr lang="en-US" sz="1400" b="0" i="0" u="none" strike="noStrike" dirty="0">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4109611671"/>
                  </a:ext>
                </a:extLst>
              </a:tr>
              <a:tr h="241748">
                <a:tc>
                  <a:txBody>
                    <a:bodyPr/>
                    <a:lstStyle/>
                    <a:p>
                      <a:pPr algn="l" fontAlgn="t">
                        <a:spcBef>
                          <a:spcPts val="0"/>
                        </a:spcBef>
                        <a:spcAft>
                          <a:spcPts val="1000"/>
                        </a:spcAft>
                      </a:pPr>
                      <a:r>
                        <a:rPr lang="en-US" sz="1400" b="0" u="none" strike="noStrike" dirty="0">
                          <a:effectLst/>
                          <a:latin typeface="+mn-lt"/>
                        </a:rPr>
                        <a:t>XLP</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Consumer Staples</a:t>
                      </a:r>
                      <a:endParaRPr lang="en-US" sz="1400" b="0" i="0" u="none" strike="noStrike" dirty="0">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2907322297"/>
                  </a:ext>
                </a:extLst>
              </a:tr>
              <a:tr h="241748">
                <a:tc>
                  <a:txBody>
                    <a:bodyPr/>
                    <a:lstStyle/>
                    <a:p>
                      <a:pPr algn="l" fontAlgn="t">
                        <a:spcBef>
                          <a:spcPts val="0"/>
                        </a:spcBef>
                        <a:spcAft>
                          <a:spcPts val="1000"/>
                        </a:spcAft>
                      </a:pPr>
                      <a:r>
                        <a:rPr lang="en-US" sz="1400" b="0" u="none" strike="noStrike" dirty="0">
                          <a:effectLst/>
                          <a:latin typeface="+mn-lt"/>
                        </a:rPr>
                        <a:t>XLV</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Health Care</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1038578092"/>
                  </a:ext>
                </a:extLst>
              </a:tr>
              <a:tr h="241748">
                <a:tc>
                  <a:txBody>
                    <a:bodyPr/>
                    <a:lstStyle/>
                    <a:p>
                      <a:pPr algn="l" fontAlgn="t">
                        <a:spcBef>
                          <a:spcPts val="0"/>
                        </a:spcBef>
                        <a:spcAft>
                          <a:spcPts val="1000"/>
                        </a:spcAft>
                      </a:pPr>
                      <a:r>
                        <a:rPr lang="en-US" sz="1400" b="0" u="none" strike="noStrike" dirty="0">
                          <a:effectLst/>
                          <a:latin typeface="+mn-lt"/>
                        </a:rPr>
                        <a:t>XLF</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Financials</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1203074321"/>
                  </a:ext>
                </a:extLst>
              </a:tr>
              <a:tr h="241748">
                <a:tc>
                  <a:txBody>
                    <a:bodyPr/>
                    <a:lstStyle/>
                    <a:p>
                      <a:pPr algn="l" fontAlgn="t">
                        <a:spcBef>
                          <a:spcPts val="0"/>
                        </a:spcBef>
                        <a:spcAft>
                          <a:spcPts val="1000"/>
                        </a:spcAft>
                      </a:pPr>
                      <a:r>
                        <a:rPr lang="en-US" sz="1400" b="0" u="none" strike="noStrike" dirty="0">
                          <a:effectLst/>
                          <a:latin typeface="+mn-lt"/>
                        </a:rPr>
                        <a:t>XLK</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Technology</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2354899510"/>
                  </a:ext>
                </a:extLst>
              </a:tr>
              <a:tr h="241748">
                <a:tc>
                  <a:txBody>
                    <a:bodyPr/>
                    <a:lstStyle/>
                    <a:p>
                      <a:pPr algn="l" fontAlgn="t">
                        <a:spcBef>
                          <a:spcPts val="0"/>
                        </a:spcBef>
                        <a:spcAft>
                          <a:spcPts val="1000"/>
                        </a:spcAft>
                      </a:pPr>
                      <a:r>
                        <a:rPr lang="en-US" sz="1400" b="0" u="none" strike="noStrike" dirty="0">
                          <a:effectLst/>
                          <a:latin typeface="+mn-lt"/>
                        </a:rPr>
                        <a:t>IYZ</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Telecommunication</a:t>
                      </a:r>
                      <a:endParaRPr lang="en-US" sz="1400" b="0" i="0" u="none" strike="noStrike" dirty="0">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443649910"/>
                  </a:ext>
                </a:extLst>
              </a:tr>
              <a:tr h="241748">
                <a:tc>
                  <a:txBody>
                    <a:bodyPr/>
                    <a:lstStyle/>
                    <a:p>
                      <a:pPr algn="l" fontAlgn="t">
                        <a:spcBef>
                          <a:spcPts val="0"/>
                        </a:spcBef>
                        <a:spcAft>
                          <a:spcPts val="1000"/>
                        </a:spcAft>
                      </a:pPr>
                      <a:r>
                        <a:rPr lang="en-US" sz="1400" b="0" u="none" strike="noStrike" dirty="0">
                          <a:effectLst/>
                          <a:latin typeface="+mn-lt"/>
                        </a:rPr>
                        <a:t>XLU</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a:effectLst/>
                          <a:latin typeface="+mn-lt"/>
                        </a:rPr>
                        <a:t>Utilities</a:t>
                      </a:r>
                      <a:endParaRPr lang="en-US" sz="1400" b="0" i="0" u="none" strike="noStrike">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1736102762"/>
                  </a:ext>
                </a:extLst>
              </a:tr>
              <a:tr h="241748">
                <a:tc>
                  <a:txBody>
                    <a:bodyPr/>
                    <a:lstStyle/>
                    <a:p>
                      <a:pPr algn="l" fontAlgn="t">
                        <a:spcBef>
                          <a:spcPts val="0"/>
                        </a:spcBef>
                        <a:spcAft>
                          <a:spcPts val="1000"/>
                        </a:spcAft>
                      </a:pPr>
                      <a:r>
                        <a:rPr lang="en-US" sz="1400" b="0" u="none" strike="noStrike" dirty="0">
                          <a:effectLst/>
                          <a:latin typeface="+mn-lt"/>
                        </a:rPr>
                        <a:t>VNQ</a:t>
                      </a:r>
                      <a:endParaRPr lang="en-US" sz="1400" b="0" i="0" u="none" strike="noStrike" dirty="0">
                        <a:effectLst/>
                        <a:latin typeface="+mn-lt"/>
                      </a:endParaRPr>
                    </a:p>
                  </a:txBody>
                  <a:tcPr marL="77566" marR="77566" marT="10773" marB="0"/>
                </a:tc>
                <a:tc>
                  <a:txBody>
                    <a:bodyPr/>
                    <a:lstStyle/>
                    <a:p>
                      <a:pPr algn="l" fontAlgn="t">
                        <a:spcBef>
                          <a:spcPts val="0"/>
                        </a:spcBef>
                        <a:spcAft>
                          <a:spcPts val="1000"/>
                        </a:spcAft>
                      </a:pPr>
                      <a:r>
                        <a:rPr lang="en-US" sz="1400" b="0" u="none" strike="noStrike" dirty="0">
                          <a:effectLst/>
                          <a:latin typeface="+mn-lt"/>
                        </a:rPr>
                        <a:t>Real estate</a:t>
                      </a:r>
                      <a:endParaRPr lang="en-US" sz="1400" b="0" i="0" u="none" strike="noStrike" dirty="0">
                        <a:effectLst/>
                        <a:latin typeface="+mn-lt"/>
                      </a:endParaRP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1504286085"/>
                  </a:ext>
                </a:extLst>
              </a:tr>
              <a:tr h="241748">
                <a:tc>
                  <a:txBody>
                    <a:bodyPr/>
                    <a:lstStyle/>
                    <a:p>
                      <a:pPr algn="l" fontAlgn="t">
                        <a:spcBef>
                          <a:spcPts val="0"/>
                        </a:spcBef>
                        <a:spcAft>
                          <a:spcPts val="1000"/>
                        </a:spcAft>
                      </a:pPr>
                      <a:r>
                        <a:rPr lang="en-US" sz="1400" b="0" i="0" u="none" strike="noStrike" dirty="0">
                          <a:effectLst/>
                          <a:latin typeface="+mn-lt"/>
                        </a:rPr>
                        <a:t>SPY</a:t>
                      </a:r>
                    </a:p>
                  </a:txBody>
                  <a:tcPr marL="77566" marR="77566" marT="10773" marB="0"/>
                </a:tc>
                <a:tc>
                  <a:txBody>
                    <a:bodyPr/>
                    <a:lstStyle/>
                    <a:p>
                      <a:pPr algn="l" fontAlgn="t">
                        <a:spcBef>
                          <a:spcPts val="0"/>
                        </a:spcBef>
                        <a:spcAft>
                          <a:spcPts val="1000"/>
                        </a:spcAft>
                      </a:pPr>
                      <a:r>
                        <a:rPr lang="en-US" sz="1400" b="0" i="0" u="none" strike="noStrike" dirty="0">
                          <a:effectLst/>
                          <a:latin typeface="+mn-lt"/>
                        </a:rPr>
                        <a:t>S&amp;P 500</a:t>
                      </a:r>
                    </a:p>
                  </a:txBody>
                  <a:tcPr marL="77566" marR="77566" marT="10773" marB="0"/>
                </a:tc>
                <a:tc>
                  <a:txBody>
                    <a:bodyPr/>
                    <a:lstStyle/>
                    <a:p>
                      <a:pPr marL="0" marR="0" lvl="0" indent="0" algn="l" defTabSz="914400" rtl="0" eaLnBrk="1" fontAlgn="t" latinLnBrk="0" hangingPunct="1">
                        <a:lnSpc>
                          <a:spcPct val="100000"/>
                        </a:lnSpc>
                        <a:spcBef>
                          <a:spcPts val="0"/>
                        </a:spcBef>
                        <a:spcAft>
                          <a:spcPts val="1000"/>
                        </a:spcAft>
                        <a:buClrTx/>
                        <a:buSzTx/>
                        <a:buFontTx/>
                        <a:buNone/>
                        <a:tabLst/>
                        <a:defRPr/>
                      </a:pPr>
                      <a:r>
                        <a:rPr lang="en-US" sz="1400" b="0" i="0" u="none" strike="noStrike" dirty="0">
                          <a:effectLst/>
                          <a:latin typeface="+mn-lt"/>
                        </a:rPr>
                        <a:t>Top 10 by holdings</a:t>
                      </a:r>
                    </a:p>
                  </a:txBody>
                  <a:tcPr marL="77566" marR="77566" marT="10773" marB="0"/>
                </a:tc>
                <a:extLst>
                  <a:ext uri="{0D108BD9-81ED-4DB2-BD59-A6C34878D82A}">
                    <a16:rowId xmlns:a16="http://schemas.microsoft.com/office/drawing/2014/main" val="836830546"/>
                  </a:ext>
                </a:extLst>
              </a:tr>
            </a:tbl>
          </a:graphicData>
        </a:graphic>
      </p:graphicFrame>
      <p:sp>
        <p:nvSpPr>
          <p:cNvPr id="5" name="Rectangle 4">
            <a:extLst>
              <a:ext uri="{FF2B5EF4-FFF2-40B4-BE49-F238E27FC236}">
                <a16:creationId xmlns:a16="http://schemas.microsoft.com/office/drawing/2014/main" id="{0E84F34F-0AC3-6943-874C-82DF2BB9785B}"/>
              </a:ext>
            </a:extLst>
          </p:cNvPr>
          <p:cNvSpPr/>
          <p:nvPr/>
        </p:nvSpPr>
        <p:spPr>
          <a:xfrm>
            <a:off x="1141413" y="2097088"/>
            <a:ext cx="3838360" cy="369332"/>
          </a:xfrm>
          <a:prstGeom prst="rect">
            <a:avLst/>
          </a:prstGeom>
        </p:spPr>
        <p:txBody>
          <a:bodyPr wrap="square">
            <a:spAutoFit/>
          </a:bodyPr>
          <a:lstStyle/>
          <a:p>
            <a:r>
              <a:rPr lang="en-US" dirty="0">
                <a:hlinkClick r:id="rId2"/>
              </a:rPr>
              <a:t>https://finance.yahoo.com/etfs/</a:t>
            </a:r>
            <a:r>
              <a:rPr lang="en-US" dirty="0"/>
              <a:t> </a:t>
            </a:r>
          </a:p>
        </p:txBody>
      </p:sp>
      <p:sp>
        <p:nvSpPr>
          <p:cNvPr id="6" name="Rectangle 5">
            <a:extLst>
              <a:ext uri="{FF2B5EF4-FFF2-40B4-BE49-F238E27FC236}">
                <a16:creationId xmlns:a16="http://schemas.microsoft.com/office/drawing/2014/main" id="{1D367EB1-047A-204E-A7CD-1AEBB3CB86B9}"/>
              </a:ext>
            </a:extLst>
          </p:cNvPr>
          <p:cNvSpPr/>
          <p:nvPr/>
        </p:nvSpPr>
        <p:spPr>
          <a:xfrm>
            <a:off x="1141413" y="1727756"/>
            <a:ext cx="10248318" cy="369332"/>
          </a:xfrm>
          <a:prstGeom prst="rect">
            <a:avLst/>
          </a:prstGeom>
        </p:spPr>
        <p:txBody>
          <a:bodyPr wrap="none">
            <a:spAutoFit/>
          </a:bodyPr>
          <a:lstStyle/>
          <a:p>
            <a:r>
              <a:rPr lang="en-US" dirty="0"/>
              <a:t>Adding ETF sector data will provide insights on confirming the ETFs that perform better during a business cycle</a:t>
            </a:r>
          </a:p>
        </p:txBody>
      </p:sp>
      <p:sp>
        <p:nvSpPr>
          <p:cNvPr id="7" name="TextBox 6">
            <a:extLst>
              <a:ext uri="{FF2B5EF4-FFF2-40B4-BE49-F238E27FC236}">
                <a16:creationId xmlns:a16="http://schemas.microsoft.com/office/drawing/2014/main" id="{D5799ECE-43BB-F64B-BD35-F1403687B1CE}"/>
              </a:ext>
            </a:extLst>
          </p:cNvPr>
          <p:cNvSpPr txBox="1"/>
          <p:nvPr/>
        </p:nvSpPr>
        <p:spPr>
          <a:xfrm>
            <a:off x="3877363" y="2466420"/>
            <a:ext cx="2757486" cy="369332"/>
          </a:xfrm>
          <a:prstGeom prst="rect">
            <a:avLst/>
          </a:prstGeom>
          <a:noFill/>
        </p:spPr>
        <p:txBody>
          <a:bodyPr wrap="none" rtlCol="0">
            <a:spAutoFit/>
          </a:bodyPr>
          <a:lstStyle/>
          <a:p>
            <a:r>
              <a:rPr lang="en-US" dirty="0">
                <a:solidFill>
                  <a:schemeClr val="bg1"/>
                </a:solidFill>
              </a:rPr>
              <a:t>12 sectors – 120 companies</a:t>
            </a:r>
          </a:p>
        </p:txBody>
      </p:sp>
    </p:spTree>
    <p:extLst>
      <p:ext uri="{BB962C8B-B14F-4D97-AF65-F5344CB8AC3E}">
        <p14:creationId xmlns:p14="http://schemas.microsoft.com/office/powerpoint/2010/main" val="117024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2840167154"/>
              </p:ext>
            </p:extLst>
          </p:nvPr>
        </p:nvGraphicFramePr>
        <p:xfrm>
          <a:off x="4246121" y="161383"/>
          <a:ext cx="7732902" cy="1745829"/>
        </p:xfrm>
        <a:graphic>
          <a:graphicData uri="http://schemas.openxmlformats.org/drawingml/2006/table">
            <a:tbl>
              <a:tblPr firstRow="1" bandRow="1">
                <a:tableStyleId>{5C22544A-7EE6-4342-B048-85BDC9FD1C3A}</a:tableStyleId>
              </a:tblPr>
              <a:tblGrid>
                <a:gridCol w="1501536">
                  <a:extLst>
                    <a:ext uri="{9D8B030D-6E8A-4147-A177-3AD203B41FA5}">
                      <a16:colId xmlns:a16="http://schemas.microsoft.com/office/drawing/2014/main" val="3004956712"/>
                    </a:ext>
                  </a:extLst>
                </a:gridCol>
                <a:gridCol w="3653732">
                  <a:extLst>
                    <a:ext uri="{9D8B030D-6E8A-4147-A177-3AD203B41FA5}">
                      <a16:colId xmlns:a16="http://schemas.microsoft.com/office/drawing/2014/main" val="2212992145"/>
                    </a:ext>
                  </a:extLst>
                </a:gridCol>
                <a:gridCol w="2577634">
                  <a:extLst>
                    <a:ext uri="{9D8B030D-6E8A-4147-A177-3AD203B41FA5}">
                      <a16:colId xmlns:a16="http://schemas.microsoft.com/office/drawing/2014/main" val="1853068737"/>
                    </a:ext>
                  </a:extLst>
                </a:gridCol>
              </a:tblGrid>
              <a:tr h="0">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679029">
                <a:tc>
                  <a:txBody>
                    <a:bodyPr/>
                    <a:lstStyle/>
                    <a:p>
                      <a:r>
                        <a:rPr lang="en-US" sz="1200" dirty="0"/>
                        <a:t>14/15</a:t>
                      </a:r>
                    </a:p>
                  </a:txBody>
                  <a:tcPr marL="167640" marR="167640" marT="83820" marB="83820"/>
                </a:tc>
                <a:tc>
                  <a:txBody>
                    <a:bodyPr/>
                    <a:lstStyle/>
                    <a:p>
                      <a:r>
                        <a:rPr lang="en-US" sz="1200" dirty="0"/>
                        <a:t>Knowledge-Driven Based event embedding </a:t>
                      </a:r>
                    </a:p>
                    <a:p>
                      <a:r>
                        <a:rPr lang="en-US" sz="1200" b="0" i="0" kern="1200" dirty="0" err="1">
                          <a:solidFill>
                            <a:schemeClr val="tx1"/>
                          </a:solidFill>
                          <a:effectLst/>
                          <a:latin typeface="+mn-lt"/>
                          <a:ea typeface="+mn-ea"/>
                          <a:cs typeface="+mn-cs"/>
                        </a:rPr>
                        <a:t>Paulheim</a:t>
                      </a: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4">
                            <a:extLst>
                              <a:ext uri="{A12FA001-AC4F-418D-AE19-62706E023703}">
                                <ahyp:hlinkClr xmlns:ahyp="http://schemas.microsoft.com/office/drawing/2018/hyperlinkcolor" val="tx"/>
                              </a:ext>
                            </a:extLst>
                          </a:hlinkClick>
                        </a:rPr>
                        <a:t>2016</a:t>
                      </a:r>
                      <a:r>
                        <a:rPr lang="en-US" sz="1200" b="0" i="0" kern="1200" dirty="0">
                          <a:solidFill>
                            <a:schemeClr val="tx1"/>
                          </a:solidFill>
                          <a:effectLst/>
                          <a:latin typeface="+mn-lt"/>
                          <a:ea typeface="+mn-ea"/>
                          <a:cs typeface="+mn-cs"/>
                        </a:rPr>
                        <a:t>) http://</a:t>
                      </a:r>
                      <a:r>
                        <a:rPr lang="en-US" sz="1200" b="0" i="0" kern="1200" dirty="0" err="1">
                          <a:solidFill>
                            <a:schemeClr val="tx1"/>
                          </a:solidFill>
                          <a:effectLst/>
                          <a:latin typeface="+mn-lt"/>
                          <a:ea typeface="+mn-ea"/>
                          <a:cs typeface="+mn-cs"/>
                        </a:rPr>
                        <a:t>www.semantic</a:t>
                      </a:r>
                      <a:r>
                        <a:rPr lang="en-US" sz="1200" b="0" i="0" kern="1200" dirty="0">
                          <a:solidFill>
                            <a:schemeClr val="tx1"/>
                          </a:solidFill>
                          <a:effectLst/>
                          <a:latin typeface="+mn-lt"/>
                          <a:ea typeface="+mn-ea"/>
                          <a:cs typeface="+mn-cs"/>
                        </a:rPr>
                        <a:t>-web-</a:t>
                      </a:r>
                      <a:r>
                        <a:rPr lang="en-US" sz="1200" b="0" i="0" kern="1200" dirty="0" err="1">
                          <a:solidFill>
                            <a:schemeClr val="tx1"/>
                          </a:solidFill>
                          <a:effectLst/>
                          <a:latin typeface="+mn-lt"/>
                          <a:ea typeface="+mn-ea"/>
                          <a:cs typeface="+mn-cs"/>
                        </a:rPr>
                        <a:t>journal.net</a:t>
                      </a:r>
                      <a:r>
                        <a:rPr lang="en-US" sz="1200" b="0" i="0" kern="1200" dirty="0">
                          <a:solidFill>
                            <a:schemeClr val="tx1"/>
                          </a:solidFill>
                          <a:effectLst/>
                          <a:latin typeface="+mn-lt"/>
                          <a:ea typeface="+mn-ea"/>
                          <a:cs typeface="+mn-cs"/>
                        </a:rPr>
                        <a:t>/system/files/swj1167.pdf</a:t>
                      </a:r>
                      <a:endParaRPr lang="en-US" sz="1000" dirty="0">
                        <a:solidFill>
                          <a:schemeClr val="tx1"/>
                        </a:solidFill>
                        <a:latin typeface="+mn-lt"/>
                      </a:endParaRPr>
                    </a:p>
                  </a:txBody>
                  <a:tcPr marL="167640" marR="167640" marT="83820" marB="83820"/>
                </a:tc>
                <a:tc>
                  <a:txBody>
                    <a:bodyPr/>
                    <a:lstStyle/>
                    <a:p>
                      <a:r>
                        <a:rPr lang="en-US" sz="1200" dirty="0"/>
                        <a:t>Design of embedding</a:t>
                      </a:r>
                    </a:p>
                  </a:txBody>
                  <a:tcPr marL="167640" marR="167640" marT="83820" marB="83820"/>
                </a:tc>
                <a:extLst>
                  <a:ext uri="{0D108BD9-81ED-4DB2-BD59-A6C34878D82A}">
                    <a16:rowId xmlns:a16="http://schemas.microsoft.com/office/drawing/2014/main" val="2093849513"/>
                  </a:ext>
                </a:extLst>
              </a:tr>
              <a:tr h="679029">
                <a:tc>
                  <a:txBody>
                    <a:bodyPr/>
                    <a:lstStyle/>
                    <a:p>
                      <a:r>
                        <a:rPr lang="en-US" sz="1200" dirty="0"/>
                        <a:t>16</a:t>
                      </a:r>
                    </a:p>
                  </a:txBody>
                  <a:tcPr marL="167640" marR="167640" marT="83820" marB="83820"/>
                </a:tc>
                <a:tc>
                  <a:txBody>
                    <a:bodyPr/>
                    <a:lstStyle/>
                    <a:p>
                      <a:r>
                        <a:rPr lang="en-US" sz="1200" dirty="0"/>
                        <a:t>Prepare for phase 2</a:t>
                      </a:r>
                      <a:endParaRPr lang="en-US" sz="1200" dirty="0">
                        <a:solidFill>
                          <a:schemeClr val="tx2"/>
                        </a:solidFill>
                      </a:endParaRP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4091832062"/>
                  </a:ext>
                </a:extLst>
              </a:tr>
            </a:tbl>
          </a:graphicData>
        </a:graphic>
      </p:graphicFrame>
    </p:spTree>
    <p:extLst>
      <p:ext uri="{BB962C8B-B14F-4D97-AF65-F5344CB8AC3E}">
        <p14:creationId xmlns:p14="http://schemas.microsoft.com/office/powerpoint/2010/main" val="1047397178"/>
      </p:ext>
    </p:extLst>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6" name="Rectangle 125">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91" name="Group 190">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92" name="Group 191">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04"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05"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6"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7"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8"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9"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0"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1"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2"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3"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4"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5"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16"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7"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8"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9"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0"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21"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2"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3"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4"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5"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6"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7"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8"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9"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0"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93" name="Group 192">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94"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5"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6"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7"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8"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9"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0"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1"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2"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3"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232"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1FC97165-F87C-8E4E-AACD-E5955A9B80F9}"/>
              </a:ext>
            </a:extLst>
          </p:cNvPr>
          <p:cNvSpPr>
            <a:spLocks noGrp="1"/>
          </p:cNvSpPr>
          <p:nvPr>
            <p:ph type="title"/>
          </p:nvPr>
        </p:nvSpPr>
        <p:spPr>
          <a:xfrm>
            <a:off x="8036041" y="618518"/>
            <a:ext cx="3281003" cy="1478570"/>
          </a:xfrm>
        </p:spPr>
        <p:txBody>
          <a:bodyPr vert="horz" lIns="91440" tIns="45720" rIns="91440" bIns="45720" rtlCol="0" anchor="b">
            <a:normAutofit/>
          </a:bodyPr>
          <a:lstStyle/>
          <a:p>
            <a:pPr marL="0" marR="0" lvl="0" indent="0" fontAlgn="base">
              <a:spcAft>
                <a:spcPct val="0"/>
              </a:spcAft>
              <a:buClrTx/>
              <a:buSzTx/>
              <a:tabLst/>
            </a:pPr>
            <a:r>
              <a:rPr kumimoji="0" lang="en-US" altLang="en-US" sz="2800" b="1" i="0" u="none" strike="noStrike" normalizeH="0">
                <a:ln>
                  <a:noFill/>
                </a:ln>
                <a:solidFill>
                  <a:srgbClr val="FFFFFF"/>
                </a:solidFill>
                <a:effectLst/>
              </a:rPr>
              <a:t>Top 10 Holdings (76.93% of Total Assets)</a:t>
            </a:r>
          </a:p>
        </p:txBody>
      </p:sp>
      <p:sp useBgFill="1">
        <p:nvSpPr>
          <p:cNvPr id="234"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11">
            <a:extLst>
              <a:ext uri="{FF2B5EF4-FFF2-40B4-BE49-F238E27FC236}">
                <a16:creationId xmlns:a16="http://schemas.microsoft.com/office/drawing/2014/main" id="{FC1B5083-D355-8776-404F-8714F2A9E494}"/>
              </a:ext>
            </a:extLst>
          </p:cNvPr>
          <p:cNvSpPr>
            <a:spLocks noGrp="1"/>
          </p:cNvSpPr>
          <p:nvPr>
            <p:ph idx="1"/>
          </p:nvPr>
        </p:nvSpPr>
        <p:spPr>
          <a:xfrm>
            <a:off x="8036041" y="2249487"/>
            <a:ext cx="3281004" cy="3541714"/>
          </a:xfrm>
        </p:spPr>
        <p:txBody>
          <a:bodyPr vert="horz" lIns="91440" tIns="45720" rIns="91440" bIns="45720" rtlCol="0">
            <a:normAutofit/>
          </a:bodyPr>
          <a:lstStyle/>
          <a:p>
            <a:pPr marL="0" indent="0">
              <a:buNone/>
            </a:pPr>
            <a:r>
              <a:rPr lang="en-US" sz="1800" cap="all">
                <a:solidFill>
                  <a:srgbClr val="FFFFFF"/>
                </a:solidFill>
              </a:rPr>
              <a:t>Energy</a:t>
            </a:r>
          </a:p>
        </p:txBody>
      </p:sp>
      <p:graphicFrame>
        <p:nvGraphicFramePr>
          <p:cNvPr id="10" name="Content Placeholder 5">
            <a:extLst>
              <a:ext uri="{FF2B5EF4-FFF2-40B4-BE49-F238E27FC236}">
                <a16:creationId xmlns:a16="http://schemas.microsoft.com/office/drawing/2014/main" id="{FFD16CDA-4E15-C343-9EB3-0DFE78CD3256}"/>
              </a:ext>
            </a:extLst>
          </p:cNvPr>
          <p:cNvGraphicFramePr>
            <a:graphicFrameLocks/>
          </p:cNvGraphicFramePr>
          <p:nvPr>
            <p:extLst>
              <p:ext uri="{D42A27DB-BD31-4B8C-83A1-F6EECF244321}">
                <p14:modId xmlns:p14="http://schemas.microsoft.com/office/powerpoint/2010/main" val="765823872"/>
              </p:ext>
            </p:extLst>
          </p:nvPr>
        </p:nvGraphicFramePr>
        <p:xfrm>
          <a:off x="1118988" y="1271863"/>
          <a:ext cx="6112383" cy="4308821"/>
        </p:xfrm>
        <a:graphic>
          <a:graphicData uri="http://schemas.openxmlformats.org/drawingml/2006/table">
            <a:tbl>
              <a:tblPr firstRow="1" bandRow="1">
                <a:tableStyleId>{793D81CF-94F2-401A-BA57-92F5A7B2D0C5}</a:tableStyleId>
              </a:tblPr>
              <a:tblGrid>
                <a:gridCol w="2976991">
                  <a:extLst>
                    <a:ext uri="{9D8B030D-6E8A-4147-A177-3AD203B41FA5}">
                      <a16:colId xmlns:a16="http://schemas.microsoft.com/office/drawing/2014/main" val="2337794142"/>
                    </a:ext>
                  </a:extLst>
                </a:gridCol>
                <a:gridCol w="1487208">
                  <a:extLst>
                    <a:ext uri="{9D8B030D-6E8A-4147-A177-3AD203B41FA5}">
                      <a16:colId xmlns:a16="http://schemas.microsoft.com/office/drawing/2014/main" val="3424134829"/>
                    </a:ext>
                  </a:extLst>
                </a:gridCol>
                <a:gridCol w="1648184">
                  <a:extLst>
                    <a:ext uri="{9D8B030D-6E8A-4147-A177-3AD203B41FA5}">
                      <a16:colId xmlns:a16="http://schemas.microsoft.com/office/drawing/2014/main" val="2052760899"/>
                    </a:ext>
                  </a:extLst>
                </a:gridCol>
              </a:tblGrid>
              <a:tr h="391711">
                <a:tc>
                  <a:txBody>
                    <a:bodyPr/>
                    <a:lstStyle/>
                    <a:p>
                      <a:pPr algn="l"/>
                      <a:r>
                        <a:rPr lang="en-US" sz="1100" b="1" cap="all" spc="60">
                          <a:solidFill>
                            <a:srgbClr val="FFFFFF"/>
                          </a:solidFill>
                          <a:effectLst/>
                        </a:rPr>
                        <a:t>Name</a:t>
                      </a:r>
                    </a:p>
                  </a:txBody>
                  <a:tcPr marL="157391" marR="94434" marT="94434" marB="94434" anchor="ctr"/>
                </a:tc>
                <a:tc>
                  <a:txBody>
                    <a:bodyPr/>
                    <a:lstStyle/>
                    <a:p>
                      <a:pPr algn="l"/>
                      <a:r>
                        <a:rPr lang="en-US" sz="1100" b="1" cap="all" spc="60" dirty="0">
                          <a:solidFill>
                            <a:srgbClr val="FFFFFF"/>
                          </a:solidFill>
                          <a:effectLst/>
                        </a:rPr>
                        <a:t>Symbol</a:t>
                      </a:r>
                    </a:p>
                  </a:txBody>
                  <a:tcPr marL="157391" marR="94434" marT="94434" marB="94434" anchor="ctr"/>
                </a:tc>
                <a:tc>
                  <a:txBody>
                    <a:bodyPr/>
                    <a:lstStyle/>
                    <a:p>
                      <a:r>
                        <a:rPr lang="en-US" sz="1100" b="1" cap="all" spc="60">
                          <a:solidFill>
                            <a:srgbClr val="FFFFFF"/>
                          </a:solidFill>
                          <a:effectLst/>
                        </a:rPr>
                        <a:t>% Assets</a:t>
                      </a:r>
                    </a:p>
                  </a:txBody>
                  <a:tcPr marL="157391" marR="94434" marT="94434" marB="94434" anchor="ctr"/>
                </a:tc>
                <a:extLst>
                  <a:ext uri="{0D108BD9-81ED-4DB2-BD59-A6C34878D82A}">
                    <a16:rowId xmlns:a16="http://schemas.microsoft.com/office/drawing/2014/main" val="90628143"/>
                  </a:ext>
                </a:extLst>
              </a:tr>
              <a:tr h="391711">
                <a:tc>
                  <a:txBody>
                    <a:bodyPr/>
                    <a:lstStyle/>
                    <a:p>
                      <a:pPr algn="l"/>
                      <a:r>
                        <a:rPr lang="en-US" sz="1100" cap="none" spc="0">
                          <a:solidFill>
                            <a:schemeClr val="tx1">
                              <a:lumMod val="85000"/>
                              <a:lumOff val="15000"/>
                            </a:schemeClr>
                          </a:solidFill>
                          <a:effectLst/>
                        </a:rPr>
                        <a:t>Exxon Mobil Corp</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3">
                            <a:extLst>
                              <a:ext uri="{A12FA001-AC4F-418D-AE19-62706E023703}">
                                <ahyp:hlinkClr xmlns:ahyp="http://schemas.microsoft.com/office/drawing/2018/hyperlinkcolor" val="tx"/>
                              </a:ext>
                            </a:extLst>
                          </a:hlinkClick>
                        </a:rPr>
                        <a:t>XOM</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23.70%</a:t>
                      </a:r>
                    </a:p>
                  </a:txBody>
                  <a:tcPr marL="157391" marR="94434" marT="94434" marB="94434" anchor="ctr"/>
                </a:tc>
                <a:extLst>
                  <a:ext uri="{0D108BD9-81ED-4DB2-BD59-A6C34878D82A}">
                    <a16:rowId xmlns:a16="http://schemas.microsoft.com/office/drawing/2014/main" val="1588916397"/>
                  </a:ext>
                </a:extLst>
              </a:tr>
              <a:tr h="391711">
                <a:tc>
                  <a:txBody>
                    <a:bodyPr/>
                    <a:lstStyle/>
                    <a:p>
                      <a:pPr algn="l"/>
                      <a:r>
                        <a:rPr lang="en-US" sz="1100" cap="none" spc="0">
                          <a:solidFill>
                            <a:schemeClr val="tx1">
                              <a:lumMod val="85000"/>
                              <a:lumOff val="15000"/>
                            </a:schemeClr>
                          </a:solidFill>
                          <a:effectLst/>
                        </a:rPr>
                        <a:t>Chevron Corp</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4">
                            <a:extLst>
                              <a:ext uri="{A12FA001-AC4F-418D-AE19-62706E023703}">
                                <ahyp:hlinkClr xmlns:ahyp="http://schemas.microsoft.com/office/drawing/2018/hyperlinkcolor" val="tx"/>
                              </a:ext>
                            </a:extLst>
                          </a:hlinkClick>
                        </a:rPr>
                        <a:t>CVX</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20.03%</a:t>
                      </a:r>
                    </a:p>
                  </a:txBody>
                  <a:tcPr marL="157391" marR="94434" marT="94434" marB="94434" anchor="ctr"/>
                </a:tc>
                <a:extLst>
                  <a:ext uri="{0D108BD9-81ED-4DB2-BD59-A6C34878D82A}">
                    <a16:rowId xmlns:a16="http://schemas.microsoft.com/office/drawing/2014/main" val="2645693852"/>
                  </a:ext>
                </a:extLst>
              </a:tr>
              <a:tr h="391711">
                <a:tc>
                  <a:txBody>
                    <a:bodyPr/>
                    <a:lstStyle/>
                    <a:p>
                      <a:pPr algn="l"/>
                      <a:r>
                        <a:rPr lang="en-US" sz="1100" cap="none" spc="0">
                          <a:solidFill>
                            <a:schemeClr val="tx1">
                              <a:lumMod val="85000"/>
                              <a:lumOff val="15000"/>
                            </a:schemeClr>
                          </a:solidFill>
                          <a:effectLst/>
                        </a:rPr>
                        <a:t>ConocoPhillips</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5">
                            <a:extLst>
                              <a:ext uri="{A12FA001-AC4F-418D-AE19-62706E023703}">
                                <ahyp:hlinkClr xmlns:ahyp="http://schemas.microsoft.com/office/drawing/2018/hyperlinkcolor" val="tx"/>
                              </a:ext>
                            </a:extLst>
                          </a:hlinkClick>
                        </a:rPr>
                        <a:t>COP</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4.64%</a:t>
                      </a:r>
                    </a:p>
                  </a:txBody>
                  <a:tcPr marL="157391" marR="94434" marT="94434" marB="94434" anchor="ctr"/>
                </a:tc>
                <a:extLst>
                  <a:ext uri="{0D108BD9-81ED-4DB2-BD59-A6C34878D82A}">
                    <a16:rowId xmlns:a16="http://schemas.microsoft.com/office/drawing/2014/main" val="1581773743"/>
                  </a:ext>
                </a:extLst>
              </a:tr>
              <a:tr h="391711">
                <a:tc>
                  <a:txBody>
                    <a:bodyPr/>
                    <a:lstStyle/>
                    <a:p>
                      <a:pPr algn="l"/>
                      <a:r>
                        <a:rPr lang="en-US" sz="1100" cap="none" spc="0">
                          <a:solidFill>
                            <a:schemeClr val="tx1">
                              <a:lumMod val="85000"/>
                              <a:lumOff val="15000"/>
                            </a:schemeClr>
                          </a:solidFill>
                          <a:effectLst/>
                        </a:rPr>
                        <a:t>EOG Resources Inc</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6">
                            <a:extLst>
                              <a:ext uri="{A12FA001-AC4F-418D-AE19-62706E023703}">
                                <ahyp:hlinkClr xmlns:ahyp="http://schemas.microsoft.com/office/drawing/2018/hyperlinkcolor" val="tx"/>
                              </a:ext>
                            </a:extLst>
                          </a:hlinkClick>
                        </a:rPr>
                        <a:t>EOG</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4.46%</a:t>
                      </a:r>
                    </a:p>
                  </a:txBody>
                  <a:tcPr marL="157391" marR="94434" marT="94434" marB="94434" anchor="ctr"/>
                </a:tc>
                <a:extLst>
                  <a:ext uri="{0D108BD9-81ED-4DB2-BD59-A6C34878D82A}">
                    <a16:rowId xmlns:a16="http://schemas.microsoft.com/office/drawing/2014/main" val="1898323903"/>
                  </a:ext>
                </a:extLst>
              </a:tr>
              <a:tr h="391711">
                <a:tc>
                  <a:txBody>
                    <a:bodyPr/>
                    <a:lstStyle/>
                    <a:p>
                      <a:pPr algn="l"/>
                      <a:r>
                        <a:rPr lang="en-US" sz="1100" cap="none" spc="0">
                          <a:solidFill>
                            <a:schemeClr val="tx1">
                              <a:lumMod val="85000"/>
                              <a:lumOff val="15000"/>
                            </a:schemeClr>
                          </a:solidFill>
                          <a:effectLst/>
                        </a:rPr>
                        <a:t>Schlumberger Ltd</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7">
                            <a:extLst>
                              <a:ext uri="{A12FA001-AC4F-418D-AE19-62706E023703}">
                                <ahyp:hlinkClr xmlns:ahyp="http://schemas.microsoft.com/office/drawing/2018/hyperlinkcolor" val="tx"/>
                              </a:ext>
                            </a:extLst>
                          </a:hlinkClick>
                        </a:rPr>
                        <a:t>SLB</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4.43%</a:t>
                      </a:r>
                    </a:p>
                  </a:txBody>
                  <a:tcPr marL="157391" marR="94434" marT="94434" marB="94434" anchor="ctr"/>
                </a:tc>
                <a:extLst>
                  <a:ext uri="{0D108BD9-81ED-4DB2-BD59-A6C34878D82A}">
                    <a16:rowId xmlns:a16="http://schemas.microsoft.com/office/drawing/2014/main" val="26804566"/>
                  </a:ext>
                </a:extLst>
              </a:tr>
              <a:tr h="391711">
                <a:tc>
                  <a:txBody>
                    <a:bodyPr/>
                    <a:lstStyle/>
                    <a:p>
                      <a:pPr algn="l"/>
                      <a:r>
                        <a:rPr lang="en-US" sz="1100" cap="none" spc="0">
                          <a:solidFill>
                            <a:schemeClr val="tx1">
                              <a:lumMod val="85000"/>
                              <a:lumOff val="15000"/>
                            </a:schemeClr>
                          </a:solidFill>
                          <a:effectLst/>
                        </a:rPr>
                        <a:t>Marathon Petroleum Corp</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8">
                            <a:extLst>
                              <a:ext uri="{A12FA001-AC4F-418D-AE19-62706E023703}">
                                <ahyp:hlinkClr xmlns:ahyp="http://schemas.microsoft.com/office/drawing/2018/hyperlinkcolor" val="tx"/>
                              </a:ext>
                            </a:extLst>
                          </a:hlinkClick>
                        </a:rPr>
                        <a:t>MPC</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4.17%</a:t>
                      </a:r>
                    </a:p>
                  </a:txBody>
                  <a:tcPr marL="157391" marR="94434" marT="94434" marB="94434" anchor="ctr"/>
                </a:tc>
                <a:extLst>
                  <a:ext uri="{0D108BD9-81ED-4DB2-BD59-A6C34878D82A}">
                    <a16:rowId xmlns:a16="http://schemas.microsoft.com/office/drawing/2014/main" val="1272678329"/>
                  </a:ext>
                </a:extLst>
              </a:tr>
              <a:tr h="391711">
                <a:tc>
                  <a:txBody>
                    <a:bodyPr/>
                    <a:lstStyle/>
                    <a:p>
                      <a:pPr algn="l"/>
                      <a:r>
                        <a:rPr lang="en-US" sz="1100" cap="none" spc="0">
                          <a:solidFill>
                            <a:schemeClr val="tx1">
                              <a:lumMod val="85000"/>
                              <a:lumOff val="15000"/>
                            </a:schemeClr>
                          </a:solidFill>
                          <a:effectLst/>
                        </a:rPr>
                        <a:t>Pioneer Natural Resources Co</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9">
                            <a:extLst>
                              <a:ext uri="{A12FA001-AC4F-418D-AE19-62706E023703}">
                                <ahyp:hlinkClr xmlns:ahyp="http://schemas.microsoft.com/office/drawing/2018/hyperlinkcolor" val="tx"/>
                              </a:ext>
                            </a:extLst>
                          </a:hlinkClick>
                        </a:rPr>
                        <a:t>PXD</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4.08%</a:t>
                      </a:r>
                    </a:p>
                  </a:txBody>
                  <a:tcPr marL="157391" marR="94434" marT="94434" marB="94434" anchor="ctr"/>
                </a:tc>
                <a:extLst>
                  <a:ext uri="{0D108BD9-81ED-4DB2-BD59-A6C34878D82A}">
                    <a16:rowId xmlns:a16="http://schemas.microsoft.com/office/drawing/2014/main" val="3041473723"/>
                  </a:ext>
                </a:extLst>
              </a:tr>
              <a:tr h="391711">
                <a:tc>
                  <a:txBody>
                    <a:bodyPr/>
                    <a:lstStyle/>
                    <a:p>
                      <a:pPr algn="l"/>
                      <a:r>
                        <a:rPr lang="en-US" sz="1100" cap="none" spc="0">
                          <a:solidFill>
                            <a:schemeClr val="tx1">
                              <a:lumMod val="85000"/>
                              <a:lumOff val="15000"/>
                            </a:schemeClr>
                          </a:solidFill>
                          <a:effectLst/>
                        </a:rPr>
                        <a:t>Phillips 66</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10">
                            <a:extLst>
                              <a:ext uri="{A12FA001-AC4F-418D-AE19-62706E023703}">
                                <ahyp:hlinkClr xmlns:ahyp="http://schemas.microsoft.com/office/drawing/2018/hyperlinkcolor" val="tx"/>
                              </a:ext>
                            </a:extLst>
                          </a:hlinkClick>
                        </a:rPr>
                        <a:t>PSX</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4.07%</a:t>
                      </a:r>
                    </a:p>
                  </a:txBody>
                  <a:tcPr marL="157391" marR="94434" marT="94434" marB="94434" anchor="ctr"/>
                </a:tc>
                <a:extLst>
                  <a:ext uri="{0D108BD9-81ED-4DB2-BD59-A6C34878D82A}">
                    <a16:rowId xmlns:a16="http://schemas.microsoft.com/office/drawing/2014/main" val="1395286793"/>
                  </a:ext>
                </a:extLst>
              </a:tr>
              <a:tr h="391711">
                <a:tc>
                  <a:txBody>
                    <a:bodyPr/>
                    <a:lstStyle/>
                    <a:p>
                      <a:pPr algn="l"/>
                      <a:r>
                        <a:rPr lang="en-US" sz="1100" cap="none" spc="0">
                          <a:solidFill>
                            <a:schemeClr val="tx1">
                              <a:lumMod val="85000"/>
                              <a:lumOff val="15000"/>
                            </a:schemeClr>
                          </a:solidFill>
                          <a:effectLst/>
                        </a:rPr>
                        <a:t>Kinder Morgan Inc Class P</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11">
                            <a:extLst>
                              <a:ext uri="{A12FA001-AC4F-418D-AE19-62706E023703}">
                                <ahyp:hlinkClr xmlns:ahyp="http://schemas.microsoft.com/office/drawing/2018/hyperlinkcolor" val="tx"/>
                              </a:ext>
                            </a:extLst>
                          </a:hlinkClick>
                        </a:rPr>
                        <a:t>KMI</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a:solidFill>
                            <a:schemeClr val="tx1">
                              <a:lumMod val="85000"/>
                              <a:lumOff val="15000"/>
                            </a:schemeClr>
                          </a:solidFill>
                          <a:effectLst/>
                        </a:rPr>
                        <a:t>3.85%</a:t>
                      </a:r>
                    </a:p>
                  </a:txBody>
                  <a:tcPr marL="157391" marR="94434" marT="94434" marB="94434" anchor="ctr"/>
                </a:tc>
                <a:extLst>
                  <a:ext uri="{0D108BD9-81ED-4DB2-BD59-A6C34878D82A}">
                    <a16:rowId xmlns:a16="http://schemas.microsoft.com/office/drawing/2014/main" val="3283834925"/>
                  </a:ext>
                </a:extLst>
              </a:tr>
              <a:tr h="391711">
                <a:tc>
                  <a:txBody>
                    <a:bodyPr/>
                    <a:lstStyle/>
                    <a:p>
                      <a:pPr algn="l"/>
                      <a:r>
                        <a:rPr lang="en-US" sz="1100" cap="none" spc="0">
                          <a:solidFill>
                            <a:schemeClr val="tx1">
                              <a:lumMod val="85000"/>
                              <a:lumOff val="15000"/>
                            </a:schemeClr>
                          </a:solidFill>
                          <a:effectLst/>
                        </a:rPr>
                        <a:t>Williams Companies Inc</a:t>
                      </a:r>
                    </a:p>
                  </a:txBody>
                  <a:tcPr marL="157391" marR="94434" marT="94434" marB="94434" anchor="ctr"/>
                </a:tc>
                <a:tc>
                  <a:txBody>
                    <a:bodyPr/>
                    <a:lstStyle/>
                    <a:p>
                      <a:pPr algn="l"/>
                      <a:r>
                        <a:rPr lang="en-US" sz="1100" b="1" u="none" strike="noStrike" cap="none" spc="0">
                          <a:solidFill>
                            <a:schemeClr val="tx1">
                              <a:lumMod val="85000"/>
                              <a:lumOff val="15000"/>
                            </a:schemeClr>
                          </a:solidFill>
                          <a:effectLst/>
                          <a:hlinkClick r:id="rId12">
                            <a:extLst>
                              <a:ext uri="{A12FA001-AC4F-418D-AE19-62706E023703}">
                                <ahyp:hlinkClr xmlns:ahyp="http://schemas.microsoft.com/office/drawing/2018/hyperlinkcolor" val="tx"/>
                              </a:ext>
                            </a:extLst>
                          </a:hlinkClick>
                        </a:rPr>
                        <a:t>WMB</a:t>
                      </a:r>
                      <a:endParaRPr lang="en-US" sz="1100" cap="none" spc="0">
                        <a:solidFill>
                          <a:schemeClr val="tx1">
                            <a:lumMod val="85000"/>
                            <a:lumOff val="15000"/>
                          </a:schemeClr>
                        </a:solidFill>
                        <a:effectLst/>
                      </a:endParaRPr>
                    </a:p>
                  </a:txBody>
                  <a:tcPr marL="157391" marR="94434" marT="94434" marB="94434" anchor="ctr"/>
                </a:tc>
                <a:tc>
                  <a:txBody>
                    <a:bodyPr/>
                    <a:lstStyle/>
                    <a:p>
                      <a:r>
                        <a:rPr lang="en-US" sz="1100" cap="none" spc="0" dirty="0">
                          <a:solidFill>
                            <a:schemeClr val="tx1">
                              <a:lumMod val="85000"/>
                              <a:lumOff val="15000"/>
                            </a:schemeClr>
                          </a:solidFill>
                          <a:effectLst/>
                        </a:rPr>
                        <a:t>3.50%</a:t>
                      </a:r>
                    </a:p>
                  </a:txBody>
                  <a:tcPr marL="157391" marR="94434" marT="94434" marB="94434" anchor="ctr"/>
                </a:tc>
                <a:extLst>
                  <a:ext uri="{0D108BD9-81ED-4DB2-BD59-A6C34878D82A}">
                    <a16:rowId xmlns:a16="http://schemas.microsoft.com/office/drawing/2014/main" val="2477103238"/>
                  </a:ext>
                </a:extLst>
              </a:tr>
            </a:tbl>
          </a:graphicData>
        </a:graphic>
      </p:graphicFrame>
    </p:spTree>
    <p:extLst>
      <p:ext uri="{BB962C8B-B14F-4D97-AF65-F5344CB8AC3E}">
        <p14:creationId xmlns:p14="http://schemas.microsoft.com/office/powerpoint/2010/main" val="1383456351"/>
      </p:ext>
    </p:extLst>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 name="Rectangle 64">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67" name="Group 66">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68" name="Group 67">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69" name="Group 68">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70"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3"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9"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108"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EA8B845B-48A9-4F43-8423-276EA1F89F70}"/>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800" b="1" i="0" u="none" strike="noStrike" cap="none" normalizeH="0" baseline="0">
                <a:ln>
                  <a:noFill/>
                </a:ln>
                <a:solidFill>
                  <a:srgbClr val="FFFFFF"/>
                </a:solidFill>
                <a:effectLst/>
                <a:latin typeface="Yahoo Sans Finance"/>
              </a:rPr>
              <a:t>Top 10 Holdings (62.45% of Total Assets)</a:t>
            </a:r>
          </a:p>
        </p:txBody>
      </p:sp>
      <p:sp useBgFill="1">
        <p:nvSpPr>
          <p:cNvPr id="110"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6962E0E8-0BCF-B8D3-AA53-E9CE1384D6A9}"/>
              </a:ext>
            </a:extLst>
          </p:cNvPr>
          <p:cNvSpPr>
            <a:spLocks noGrp="1"/>
          </p:cNvSpPr>
          <p:nvPr>
            <p:ph idx="1"/>
          </p:nvPr>
        </p:nvSpPr>
        <p:spPr>
          <a:xfrm>
            <a:off x="8036041" y="2249487"/>
            <a:ext cx="3281004" cy="3541714"/>
          </a:xfrm>
        </p:spPr>
        <p:txBody>
          <a:bodyPr>
            <a:normAutofit/>
          </a:bodyPr>
          <a:lstStyle/>
          <a:p>
            <a:pPr marL="0" indent="0">
              <a:buNone/>
            </a:pPr>
            <a:r>
              <a:rPr lang="en-US" sz="1800">
                <a:solidFill>
                  <a:srgbClr val="FFFFFF"/>
                </a:solidFill>
              </a:rPr>
              <a:t>Gold</a:t>
            </a:r>
          </a:p>
        </p:txBody>
      </p:sp>
      <p:graphicFrame>
        <p:nvGraphicFramePr>
          <p:cNvPr id="8" name="Content Placeholder 3">
            <a:extLst>
              <a:ext uri="{FF2B5EF4-FFF2-40B4-BE49-F238E27FC236}">
                <a16:creationId xmlns:a16="http://schemas.microsoft.com/office/drawing/2014/main" id="{0CFCD74C-D0E4-AB4E-ADD7-179E13B5E2C2}"/>
              </a:ext>
            </a:extLst>
          </p:cNvPr>
          <p:cNvGraphicFramePr>
            <a:graphicFrameLocks/>
          </p:cNvGraphicFramePr>
          <p:nvPr>
            <p:extLst>
              <p:ext uri="{D42A27DB-BD31-4B8C-83A1-F6EECF244321}">
                <p14:modId xmlns:p14="http://schemas.microsoft.com/office/powerpoint/2010/main" val="501778289"/>
              </p:ext>
            </p:extLst>
          </p:nvPr>
        </p:nvGraphicFramePr>
        <p:xfrm>
          <a:off x="1628905" y="1137621"/>
          <a:ext cx="5092550" cy="4577299"/>
        </p:xfrm>
        <a:graphic>
          <a:graphicData uri="http://schemas.openxmlformats.org/drawingml/2006/table">
            <a:tbl>
              <a:tblPr firstRow="1" bandRow="1">
                <a:tableStyleId>{793D81CF-94F2-401A-BA57-92F5A7B2D0C5}</a:tableStyleId>
              </a:tblPr>
              <a:tblGrid>
                <a:gridCol w="2136449">
                  <a:extLst>
                    <a:ext uri="{9D8B030D-6E8A-4147-A177-3AD203B41FA5}">
                      <a16:colId xmlns:a16="http://schemas.microsoft.com/office/drawing/2014/main" val="2867740015"/>
                    </a:ext>
                  </a:extLst>
                </a:gridCol>
                <a:gridCol w="1438517">
                  <a:extLst>
                    <a:ext uri="{9D8B030D-6E8A-4147-A177-3AD203B41FA5}">
                      <a16:colId xmlns:a16="http://schemas.microsoft.com/office/drawing/2014/main" val="236932253"/>
                    </a:ext>
                  </a:extLst>
                </a:gridCol>
                <a:gridCol w="1517584">
                  <a:extLst>
                    <a:ext uri="{9D8B030D-6E8A-4147-A177-3AD203B41FA5}">
                      <a16:colId xmlns:a16="http://schemas.microsoft.com/office/drawing/2014/main" val="1744504067"/>
                    </a:ext>
                  </a:extLst>
                </a:gridCol>
              </a:tblGrid>
              <a:tr h="446559">
                <a:tc>
                  <a:txBody>
                    <a:bodyPr/>
                    <a:lstStyle/>
                    <a:p>
                      <a:pPr algn="l"/>
                      <a:r>
                        <a:rPr lang="en-US" sz="1300" b="0" cap="all" spc="150" dirty="0">
                          <a:solidFill>
                            <a:schemeClr val="lt1"/>
                          </a:solidFill>
                          <a:effectLst/>
                        </a:rPr>
                        <a:t>Name</a:t>
                      </a:r>
                    </a:p>
                  </a:txBody>
                  <a:tcPr marL="102735" marR="102735" marT="102735" marB="102735" anchor="ctr"/>
                </a:tc>
                <a:tc>
                  <a:txBody>
                    <a:bodyPr/>
                    <a:lstStyle/>
                    <a:p>
                      <a:pPr algn="l"/>
                      <a:r>
                        <a:rPr lang="en-US" sz="1300" b="0" cap="all" spc="150">
                          <a:solidFill>
                            <a:schemeClr val="lt1"/>
                          </a:solidFill>
                          <a:effectLst/>
                        </a:rPr>
                        <a:t>Symbol</a:t>
                      </a:r>
                    </a:p>
                  </a:txBody>
                  <a:tcPr marL="102735" marR="102735" marT="102735" marB="102735" anchor="ctr"/>
                </a:tc>
                <a:tc>
                  <a:txBody>
                    <a:bodyPr/>
                    <a:lstStyle/>
                    <a:p>
                      <a:r>
                        <a:rPr lang="en-US" sz="1300" b="0" cap="all" spc="150">
                          <a:solidFill>
                            <a:schemeClr val="lt1"/>
                          </a:solidFill>
                          <a:effectLst/>
                        </a:rPr>
                        <a:t>% Assets</a:t>
                      </a:r>
                    </a:p>
                  </a:txBody>
                  <a:tcPr marL="102735" marR="102735" marT="102735" marB="102735" anchor="ctr"/>
                </a:tc>
                <a:extLst>
                  <a:ext uri="{0D108BD9-81ED-4DB2-BD59-A6C34878D82A}">
                    <a16:rowId xmlns:a16="http://schemas.microsoft.com/office/drawing/2014/main" val="51289424"/>
                  </a:ext>
                </a:extLst>
              </a:tr>
              <a:tr h="413074">
                <a:tc>
                  <a:txBody>
                    <a:bodyPr/>
                    <a:lstStyle/>
                    <a:p>
                      <a:pPr algn="l"/>
                      <a:r>
                        <a:rPr lang="en-US" sz="1100" cap="none" spc="0">
                          <a:solidFill>
                            <a:schemeClr val="tx1"/>
                          </a:solidFill>
                          <a:effectLst/>
                        </a:rPr>
                        <a:t>Newmont Corp</a:t>
                      </a:r>
                    </a:p>
                  </a:txBody>
                  <a:tcPr marL="102735" marR="102735" marT="102735" marB="102735" anchor="ctr"/>
                </a:tc>
                <a:tc>
                  <a:txBody>
                    <a:bodyPr/>
                    <a:lstStyle/>
                    <a:p>
                      <a:pPr algn="l"/>
                      <a:r>
                        <a:rPr lang="en-US" sz="1100" b="1" u="none" strike="noStrike" cap="none" spc="0">
                          <a:solidFill>
                            <a:schemeClr val="tx1"/>
                          </a:solidFill>
                          <a:effectLst/>
                          <a:hlinkClick r:id="rId3">
                            <a:extLst>
                              <a:ext uri="{A12FA001-AC4F-418D-AE19-62706E023703}">
                                <ahyp:hlinkClr xmlns:ahyp="http://schemas.microsoft.com/office/drawing/2018/hyperlinkcolor" val="tx"/>
                              </a:ext>
                            </a:extLst>
                          </a:hlinkClick>
                        </a:rPr>
                        <a:t>NEM</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15.50%</a:t>
                      </a:r>
                    </a:p>
                  </a:txBody>
                  <a:tcPr marL="102735" marR="102735" marT="102735" marB="102735" anchor="ctr"/>
                </a:tc>
                <a:extLst>
                  <a:ext uri="{0D108BD9-81ED-4DB2-BD59-A6C34878D82A}">
                    <a16:rowId xmlns:a16="http://schemas.microsoft.com/office/drawing/2014/main" val="2838192654"/>
                  </a:ext>
                </a:extLst>
              </a:tr>
              <a:tr h="413074">
                <a:tc>
                  <a:txBody>
                    <a:bodyPr/>
                    <a:lstStyle/>
                    <a:p>
                      <a:pPr algn="l"/>
                      <a:r>
                        <a:rPr lang="en-US" sz="1100" cap="none" spc="0">
                          <a:solidFill>
                            <a:schemeClr val="tx1"/>
                          </a:solidFill>
                          <a:effectLst/>
                        </a:rPr>
                        <a:t>Barrick Gold Corp</a:t>
                      </a:r>
                    </a:p>
                  </a:txBody>
                  <a:tcPr marL="102735" marR="102735" marT="102735" marB="102735" anchor="ctr"/>
                </a:tc>
                <a:tc>
                  <a:txBody>
                    <a:bodyPr/>
                    <a:lstStyle/>
                    <a:p>
                      <a:pPr algn="l"/>
                      <a:r>
                        <a:rPr lang="en-US" sz="1100" b="1" u="none" strike="noStrike" cap="none" spc="0">
                          <a:solidFill>
                            <a:schemeClr val="tx1"/>
                          </a:solidFill>
                          <a:effectLst/>
                          <a:hlinkClick r:id="rId4">
                            <a:extLst>
                              <a:ext uri="{A12FA001-AC4F-418D-AE19-62706E023703}">
                                <ahyp:hlinkClr xmlns:ahyp="http://schemas.microsoft.com/office/drawing/2018/hyperlinkcolor" val="tx"/>
                              </a:ext>
                            </a:extLst>
                          </a:hlinkClick>
                        </a:rPr>
                        <a:t>ABX.TO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11.23%</a:t>
                      </a:r>
                    </a:p>
                  </a:txBody>
                  <a:tcPr marL="102735" marR="102735" marT="102735" marB="102735" anchor="ctr"/>
                </a:tc>
                <a:extLst>
                  <a:ext uri="{0D108BD9-81ED-4DB2-BD59-A6C34878D82A}">
                    <a16:rowId xmlns:a16="http://schemas.microsoft.com/office/drawing/2014/main" val="156316418"/>
                  </a:ext>
                </a:extLst>
              </a:tr>
              <a:tr h="413074">
                <a:tc>
                  <a:txBody>
                    <a:bodyPr/>
                    <a:lstStyle/>
                    <a:p>
                      <a:pPr algn="l"/>
                      <a:r>
                        <a:rPr lang="en-US" sz="1100" cap="none" spc="0">
                          <a:solidFill>
                            <a:schemeClr val="tx1"/>
                          </a:solidFill>
                          <a:effectLst/>
                        </a:rPr>
                        <a:t>Franco-Nevada Corp</a:t>
                      </a:r>
                    </a:p>
                  </a:txBody>
                  <a:tcPr marL="102735" marR="102735" marT="102735" marB="102735" anchor="ctr"/>
                </a:tc>
                <a:tc>
                  <a:txBody>
                    <a:bodyPr/>
                    <a:lstStyle/>
                    <a:p>
                      <a:pPr algn="l"/>
                      <a:r>
                        <a:rPr lang="en-US" sz="1100" b="1" u="none" strike="noStrike" cap="none" spc="0">
                          <a:solidFill>
                            <a:schemeClr val="tx1"/>
                          </a:solidFill>
                          <a:effectLst/>
                          <a:hlinkClick r:id="rId5">
                            <a:extLst>
                              <a:ext uri="{A12FA001-AC4F-418D-AE19-62706E023703}">
                                <ahyp:hlinkClr xmlns:ahyp="http://schemas.microsoft.com/office/drawing/2018/hyperlinkcolor" val="tx"/>
                              </a:ext>
                            </a:extLst>
                          </a:hlinkClick>
                        </a:rPr>
                        <a:t>FNV.TO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8.46%</a:t>
                      </a:r>
                    </a:p>
                  </a:txBody>
                  <a:tcPr marL="102735" marR="102735" marT="102735" marB="102735" anchor="ctr"/>
                </a:tc>
                <a:extLst>
                  <a:ext uri="{0D108BD9-81ED-4DB2-BD59-A6C34878D82A}">
                    <a16:rowId xmlns:a16="http://schemas.microsoft.com/office/drawing/2014/main" val="1692270963"/>
                  </a:ext>
                </a:extLst>
              </a:tr>
              <a:tr h="413074">
                <a:tc>
                  <a:txBody>
                    <a:bodyPr/>
                    <a:lstStyle/>
                    <a:p>
                      <a:pPr algn="l"/>
                      <a:r>
                        <a:rPr lang="en-US" sz="1100" cap="none" spc="0">
                          <a:solidFill>
                            <a:schemeClr val="tx1"/>
                          </a:solidFill>
                          <a:effectLst/>
                        </a:rPr>
                        <a:t>Wheaton Precious Metals Corp</a:t>
                      </a:r>
                    </a:p>
                  </a:txBody>
                  <a:tcPr marL="102735" marR="102735" marT="102735" marB="102735" anchor="ctr"/>
                </a:tc>
                <a:tc>
                  <a:txBody>
                    <a:bodyPr/>
                    <a:lstStyle/>
                    <a:p>
                      <a:pPr algn="l"/>
                      <a:r>
                        <a:rPr lang="en-US" sz="1100" b="1" u="none" strike="noStrike" cap="none" spc="0">
                          <a:solidFill>
                            <a:schemeClr val="tx1"/>
                          </a:solidFill>
                          <a:effectLst/>
                          <a:hlinkClick r:id="rId6">
                            <a:extLst>
                              <a:ext uri="{A12FA001-AC4F-418D-AE19-62706E023703}">
                                <ahyp:hlinkClr xmlns:ahyp="http://schemas.microsoft.com/office/drawing/2018/hyperlinkcolor" val="tx"/>
                              </a:ext>
                            </a:extLst>
                          </a:hlinkClick>
                        </a:rPr>
                        <a:t>WPM.TO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6.05%</a:t>
                      </a:r>
                    </a:p>
                  </a:txBody>
                  <a:tcPr marL="102735" marR="102735" marT="102735" marB="102735" anchor="ctr"/>
                </a:tc>
                <a:extLst>
                  <a:ext uri="{0D108BD9-81ED-4DB2-BD59-A6C34878D82A}">
                    <a16:rowId xmlns:a16="http://schemas.microsoft.com/office/drawing/2014/main" val="1295322835"/>
                  </a:ext>
                </a:extLst>
              </a:tr>
              <a:tr h="413074">
                <a:tc>
                  <a:txBody>
                    <a:bodyPr/>
                    <a:lstStyle/>
                    <a:p>
                      <a:pPr algn="l"/>
                      <a:r>
                        <a:rPr lang="en-US" sz="1100" cap="none" spc="0">
                          <a:solidFill>
                            <a:schemeClr val="tx1"/>
                          </a:solidFill>
                          <a:effectLst/>
                        </a:rPr>
                        <a:t>Newcrest Mining Ltd</a:t>
                      </a:r>
                    </a:p>
                  </a:txBody>
                  <a:tcPr marL="102735" marR="102735" marT="102735" marB="102735" anchor="ctr"/>
                </a:tc>
                <a:tc>
                  <a:txBody>
                    <a:bodyPr/>
                    <a:lstStyle/>
                    <a:p>
                      <a:pPr algn="l"/>
                      <a:r>
                        <a:rPr lang="en-US" sz="1100" b="1" u="none" strike="noStrike" cap="none" spc="0">
                          <a:solidFill>
                            <a:schemeClr val="tx1"/>
                          </a:solidFill>
                          <a:effectLst/>
                          <a:hlinkClick r:id="rId7">
                            <a:extLst>
                              <a:ext uri="{A12FA001-AC4F-418D-AE19-62706E023703}">
                                <ahyp:hlinkClr xmlns:ahyp="http://schemas.microsoft.com/office/drawing/2018/hyperlinkcolor" val="tx"/>
                              </a:ext>
                            </a:extLst>
                          </a:hlinkClick>
                        </a:rPr>
                        <a:t>NCM.AX</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4.92%</a:t>
                      </a:r>
                    </a:p>
                  </a:txBody>
                  <a:tcPr marL="102735" marR="102735" marT="102735" marB="102735" anchor="ctr"/>
                </a:tc>
                <a:extLst>
                  <a:ext uri="{0D108BD9-81ED-4DB2-BD59-A6C34878D82A}">
                    <a16:rowId xmlns:a16="http://schemas.microsoft.com/office/drawing/2014/main" val="1181932391"/>
                  </a:ext>
                </a:extLst>
              </a:tr>
              <a:tr h="413074">
                <a:tc>
                  <a:txBody>
                    <a:bodyPr/>
                    <a:lstStyle/>
                    <a:p>
                      <a:pPr algn="l"/>
                      <a:r>
                        <a:rPr lang="en-US" sz="1100" cap="none" spc="0">
                          <a:solidFill>
                            <a:schemeClr val="tx1"/>
                          </a:solidFill>
                          <a:effectLst/>
                        </a:rPr>
                        <a:t>Agnico Eagle Mines Ltd</a:t>
                      </a:r>
                    </a:p>
                  </a:txBody>
                  <a:tcPr marL="102735" marR="102735" marT="102735" marB="102735" anchor="ctr"/>
                </a:tc>
                <a:tc>
                  <a:txBody>
                    <a:bodyPr/>
                    <a:lstStyle/>
                    <a:p>
                      <a:pPr algn="l"/>
                      <a:r>
                        <a:rPr lang="en-US" sz="1100" b="1" u="none" strike="noStrike" cap="none" spc="0">
                          <a:solidFill>
                            <a:schemeClr val="tx1"/>
                          </a:solidFill>
                          <a:effectLst/>
                          <a:hlinkClick r:id="rId8">
                            <a:extLst>
                              <a:ext uri="{A12FA001-AC4F-418D-AE19-62706E023703}">
                                <ahyp:hlinkClr xmlns:ahyp="http://schemas.microsoft.com/office/drawing/2018/hyperlinkcolor" val="tx"/>
                              </a:ext>
                            </a:extLst>
                          </a:hlinkClick>
                        </a:rPr>
                        <a:t>AEM.TO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4.31%</a:t>
                      </a:r>
                    </a:p>
                  </a:txBody>
                  <a:tcPr marL="102735" marR="102735" marT="102735" marB="102735" anchor="ctr"/>
                </a:tc>
                <a:extLst>
                  <a:ext uri="{0D108BD9-81ED-4DB2-BD59-A6C34878D82A}">
                    <a16:rowId xmlns:a16="http://schemas.microsoft.com/office/drawing/2014/main" val="1582015162"/>
                  </a:ext>
                </a:extLst>
              </a:tr>
              <a:tr h="413074">
                <a:tc>
                  <a:txBody>
                    <a:bodyPr/>
                    <a:lstStyle/>
                    <a:p>
                      <a:pPr algn="l"/>
                      <a:r>
                        <a:rPr lang="en-US" sz="1100" cap="none" spc="0">
                          <a:solidFill>
                            <a:schemeClr val="tx1"/>
                          </a:solidFill>
                          <a:effectLst/>
                        </a:rPr>
                        <a:t>Kirkland Lake Gold Ltd</a:t>
                      </a:r>
                    </a:p>
                  </a:txBody>
                  <a:tcPr marL="102735" marR="102735" marT="102735" marB="102735" anchor="ctr"/>
                </a:tc>
                <a:tc>
                  <a:txBody>
                    <a:bodyPr/>
                    <a:lstStyle/>
                    <a:p>
                      <a:pPr algn="l"/>
                      <a:r>
                        <a:rPr lang="en-US" sz="1100" b="1" u="none" strike="noStrike" cap="none" spc="0">
                          <a:solidFill>
                            <a:schemeClr val="tx1"/>
                          </a:solidFill>
                          <a:effectLst/>
                          <a:hlinkClick r:id="rId9">
                            <a:extLst>
                              <a:ext uri="{A12FA001-AC4F-418D-AE19-62706E023703}">
                                <ahyp:hlinkClr xmlns:ahyp="http://schemas.microsoft.com/office/drawing/2018/hyperlinkcolor" val="tx"/>
                              </a:ext>
                            </a:extLst>
                          </a:hlinkClick>
                        </a:rPr>
                        <a:t>KL.TO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3.55%</a:t>
                      </a:r>
                    </a:p>
                  </a:txBody>
                  <a:tcPr marL="102735" marR="102735" marT="102735" marB="102735" anchor="ctr"/>
                </a:tc>
                <a:extLst>
                  <a:ext uri="{0D108BD9-81ED-4DB2-BD59-A6C34878D82A}">
                    <a16:rowId xmlns:a16="http://schemas.microsoft.com/office/drawing/2014/main" val="426769076"/>
                  </a:ext>
                </a:extLst>
              </a:tr>
              <a:tr h="413074">
                <a:tc>
                  <a:txBody>
                    <a:bodyPr/>
                    <a:lstStyle/>
                    <a:p>
                      <a:pPr algn="l"/>
                      <a:r>
                        <a:rPr lang="en-US" sz="1100" cap="none" spc="0">
                          <a:solidFill>
                            <a:schemeClr val="tx1"/>
                          </a:solidFill>
                          <a:effectLst/>
                        </a:rPr>
                        <a:t>Northern Star Resources Ltd</a:t>
                      </a:r>
                    </a:p>
                  </a:txBody>
                  <a:tcPr marL="102735" marR="102735" marT="102735" marB="102735" anchor="ctr"/>
                </a:tc>
                <a:tc>
                  <a:txBody>
                    <a:bodyPr/>
                    <a:lstStyle/>
                    <a:p>
                      <a:pPr algn="l"/>
                      <a:r>
                        <a:rPr lang="en-US" sz="1100" b="1" u="none" strike="noStrike" cap="none" spc="0">
                          <a:solidFill>
                            <a:schemeClr val="tx1"/>
                          </a:solidFill>
                          <a:effectLst/>
                          <a:hlinkClick r:id="rId10">
                            <a:extLst>
                              <a:ext uri="{A12FA001-AC4F-418D-AE19-62706E023703}">
                                <ahyp:hlinkClr xmlns:ahyp="http://schemas.microsoft.com/office/drawing/2018/hyperlinkcolor" val="tx"/>
                              </a:ext>
                            </a:extLst>
                          </a:hlinkClick>
                        </a:rPr>
                        <a:t>NST.AX</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2.95%</a:t>
                      </a:r>
                    </a:p>
                  </a:txBody>
                  <a:tcPr marL="102735" marR="102735" marT="102735" marB="102735" anchor="ctr"/>
                </a:tc>
                <a:extLst>
                  <a:ext uri="{0D108BD9-81ED-4DB2-BD59-A6C34878D82A}">
                    <a16:rowId xmlns:a16="http://schemas.microsoft.com/office/drawing/2014/main" val="3513505109"/>
                  </a:ext>
                </a:extLst>
              </a:tr>
              <a:tr h="413074">
                <a:tc>
                  <a:txBody>
                    <a:bodyPr/>
                    <a:lstStyle/>
                    <a:p>
                      <a:pPr algn="l"/>
                      <a:r>
                        <a:rPr lang="en-US" sz="1100" cap="none" spc="0">
                          <a:solidFill>
                            <a:schemeClr val="tx1"/>
                          </a:solidFill>
                          <a:effectLst/>
                        </a:rPr>
                        <a:t>Kinross Gold Corp</a:t>
                      </a:r>
                    </a:p>
                  </a:txBody>
                  <a:tcPr marL="102735" marR="102735" marT="102735" marB="102735" anchor="ctr"/>
                </a:tc>
                <a:tc>
                  <a:txBody>
                    <a:bodyPr/>
                    <a:lstStyle/>
                    <a:p>
                      <a:pPr algn="l"/>
                      <a:r>
                        <a:rPr lang="en-US" sz="1100" b="1" u="none" strike="noStrike" cap="none" spc="0">
                          <a:solidFill>
                            <a:schemeClr val="tx1"/>
                          </a:solidFill>
                          <a:effectLst/>
                          <a:hlinkClick r:id="rId11">
                            <a:extLst>
                              <a:ext uri="{A12FA001-AC4F-418D-AE19-62706E023703}">
                                <ahyp:hlinkClr xmlns:ahyp="http://schemas.microsoft.com/office/drawing/2018/hyperlinkcolor" val="tx"/>
                              </a:ext>
                            </a:extLst>
                          </a:hlinkClick>
                        </a:rPr>
                        <a:t>K.TO</a:t>
                      </a:r>
                      <a:endParaRPr lang="en-US" sz="1100" cap="none" spc="0">
                        <a:solidFill>
                          <a:schemeClr val="tx1"/>
                        </a:solidFill>
                        <a:effectLst/>
                      </a:endParaRPr>
                    </a:p>
                  </a:txBody>
                  <a:tcPr marL="102735" marR="102735" marT="102735" marB="102735" anchor="ctr"/>
                </a:tc>
                <a:tc>
                  <a:txBody>
                    <a:bodyPr/>
                    <a:lstStyle/>
                    <a:p>
                      <a:r>
                        <a:rPr lang="en-US" sz="1100" cap="none" spc="0">
                          <a:solidFill>
                            <a:schemeClr val="tx1"/>
                          </a:solidFill>
                          <a:effectLst/>
                        </a:rPr>
                        <a:t>2.76%</a:t>
                      </a:r>
                    </a:p>
                  </a:txBody>
                  <a:tcPr marL="102735" marR="102735" marT="102735" marB="102735" anchor="ctr"/>
                </a:tc>
                <a:extLst>
                  <a:ext uri="{0D108BD9-81ED-4DB2-BD59-A6C34878D82A}">
                    <a16:rowId xmlns:a16="http://schemas.microsoft.com/office/drawing/2014/main" val="4283107802"/>
                  </a:ext>
                </a:extLst>
              </a:tr>
              <a:tr h="413074">
                <a:tc>
                  <a:txBody>
                    <a:bodyPr/>
                    <a:lstStyle/>
                    <a:p>
                      <a:pPr algn="l"/>
                      <a:r>
                        <a:rPr lang="en-US" sz="1100" cap="none" spc="0">
                          <a:solidFill>
                            <a:schemeClr val="tx1"/>
                          </a:solidFill>
                          <a:effectLst/>
                        </a:rPr>
                        <a:t>Gold Fields Ltd ADR</a:t>
                      </a:r>
                    </a:p>
                  </a:txBody>
                  <a:tcPr marL="102735" marR="102735" marT="102735" marB="102735" anchor="ctr"/>
                </a:tc>
                <a:tc>
                  <a:txBody>
                    <a:bodyPr/>
                    <a:lstStyle/>
                    <a:p>
                      <a:pPr algn="l"/>
                      <a:r>
                        <a:rPr lang="en-US" sz="1100" b="1" u="none" strike="noStrike" cap="none" spc="0">
                          <a:solidFill>
                            <a:schemeClr val="tx1"/>
                          </a:solidFill>
                          <a:effectLst/>
                          <a:hlinkClick r:id="rId12">
                            <a:extLst>
                              <a:ext uri="{A12FA001-AC4F-418D-AE19-62706E023703}">
                                <ahyp:hlinkClr xmlns:ahyp="http://schemas.microsoft.com/office/drawing/2018/hyperlinkcolor" val="tx"/>
                              </a:ext>
                            </a:extLst>
                          </a:hlinkClick>
                        </a:rPr>
                        <a:t>GFI.JO</a:t>
                      </a:r>
                      <a:endParaRPr lang="en-US" sz="1100" cap="none" spc="0">
                        <a:solidFill>
                          <a:schemeClr val="tx1"/>
                        </a:solidFill>
                        <a:effectLst/>
                      </a:endParaRPr>
                    </a:p>
                  </a:txBody>
                  <a:tcPr marL="102735" marR="102735" marT="102735" marB="102735" anchor="ctr"/>
                </a:tc>
                <a:tc>
                  <a:txBody>
                    <a:bodyPr/>
                    <a:lstStyle/>
                    <a:p>
                      <a:r>
                        <a:rPr lang="en-US" sz="1100" cap="none" spc="0" dirty="0">
                          <a:solidFill>
                            <a:schemeClr val="tx1"/>
                          </a:solidFill>
                          <a:effectLst/>
                        </a:rPr>
                        <a:t>2.72%</a:t>
                      </a:r>
                    </a:p>
                  </a:txBody>
                  <a:tcPr marL="102735" marR="102735" marT="102735" marB="102735" anchor="ctr"/>
                </a:tc>
                <a:extLst>
                  <a:ext uri="{0D108BD9-81ED-4DB2-BD59-A6C34878D82A}">
                    <a16:rowId xmlns:a16="http://schemas.microsoft.com/office/drawing/2014/main" val="2400955240"/>
                  </a:ext>
                </a:extLst>
              </a:tr>
            </a:tbl>
          </a:graphicData>
        </a:graphic>
      </p:graphicFrame>
    </p:spTree>
    <p:extLst>
      <p:ext uri="{BB962C8B-B14F-4D97-AF65-F5344CB8AC3E}">
        <p14:creationId xmlns:p14="http://schemas.microsoft.com/office/powerpoint/2010/main" val="2482559356"/>
      </p:ext>
    </p:extLst>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22" name="Group 21">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34"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5"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6"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51"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7"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8"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9"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0"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23" name="Group 22">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24"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62"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A65712E5-94A2-B44B-9A91-D1282F859138}"/>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(63.19% of Total Assets)</a:t>
            </a:r>
          </a:p>
        </p:txBody>
      </p:sp>
      <p:sp useBgFill="1">
        <p:nvSpPr>
          <p:cNvPr id="64"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ntent Placeholder 15">
            <a:extLst>
              <a:ext uri="{FF2B5EF4-FFF2-40B4-BE49-F238E27FC236}">
                <a16:creationId xmlns:a16="http://schemas.microsoft.com/office/drawing/2014/main" id="{6B1FF558-9694-3067-7F3C-D1D246585347}"/>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Materials</a:t>
            </a:r>
          </a:p>
        </p:txBody>
      </p:sp>
      <p:graphicFrame>
        <p:nvGraphicFramePr>
          <p:cNvPr id="14" name="Content Placeholder 8">
            <a:extLst>
              <a:ext uri="{FF2B5EF4-FFF2-40B4-BE49-F238E27FC236}">
                <a16:creationId xmlns:a16="http://schemas.microsoft.com/office/drawing/2014/main" id="{38C44BCA-D84E-9848-914B-BCA13FC93DE1}"/>
              </a:ext>
            </a:extLst>
          </p:cNvPr>
          <p:cNvGraphicFramePr>
            <a:graphicFrameLocks/>
          </p:cNvGraphicFramePr>
          <p:nvPr>
            <p:extLst>
              <p:ext uri="{D42A27DB-BD31-4B8C-83A1-F6EECF244321}">
                <p14:modId xmlns:p14="http://schemas.microsoft.com/office/powerpoint/2010/main" val="2395697282"/>
              </p:ext>
            </p:extLst>
          </p:nvPr>
        </p:nvGraphicFramePr>
        <p:xfrm>
          <a:off x="1325008" y="1137621"/>
          <a:ext cx="5700342" cy="4577300"/>
        </p:xfrm>
        <a:graphic>
          <a:graphicData uri="http://schemas.openxmlformats.org/drawingml/2006/table">
            <a:tbl>
              <a:tblPr firstRow="1" bandRow="1">
                <a:tableStyleId>{793D81CF-94F2-401A-BA57-92F5A7B2D0C5}</a:tableStyleId>
              </a:tblPr>
              <a:tblGrid>
                <a:gridCol w="2637663">
                  <a:extLst>
                    <a:ext uri="{9D8B030D-6E8A-4147-A177-3AD203B41FA5}">
                      <a16:colId xmlns:a16="http://schemas.microsoft.com/office/drawing/2014/main" val="2412358293"/>
                    </a:ext>
                  </a:extLst>
                </a:gridCol>
                <a:gridCol w="1445804">
                  <a:extLst>
                    <a:ext uri="{9D8B030D-6E8A-4147-A177-3AD203B41FA5}">
                      <a16:colId xmlns:a16="http://schemas.microsoft.com/office/drawing/2014/main" val="3797758100"/>
                    </a:ext>
                  </a:extLst>
                </a:gridCol>
                <a:gridCol w="1616875">
                  <a:extLst>
                    <a:ext uri="{9D8B030D-6E8A-4147-A177-3AD203B41FA5}">
                      <a16:colId xmlns:a16="http://schemas.microsoft.com/office/drawing/2014/main" val="441369847"/>
                    </a:ext>
                  </a:extLst>
                </a:gridCol>
              </a:tblGrid>
              <a:tr h="438246">
                <a:tc>
                  <a:txBody>
                    <a:bodyPr/>
                    <a:lstStyle/>
                    <a:p>
                      <a:pPr algn="l"/>
                      <a:r>
                        <a:rPr lang="en-US" sz="1600" b="0" cap="none" spc="0">
                          <a:solidFill>
                            <a:schemeClr val="bg1"/>
                          </a:solidFill>
                          <a:effectLst/>
                        </a:rPr>
                        <a:t>Name</a:t>
                      </a:r>
                    </a:p>
                  </a:txBody>
                  <a:tcPr marL="84615" marR="84615" marT="103222" marB="52884" anchor="ctr"/>
                </a:tc>
                <a:tc>
                  <a:txBody>
                    <a:bodyPr/>
                    <a:lstStyle/>
                    <a:p>
                      <a:pPr algn="l"/>
                      <a:r>
                        <a:rPr lang="en-US" sz="1600" b="0" cap="none" spc="0">
                          <a:solidFill>
                            <a:schemeClr val="bg1"/>
                          </a:solidFill>
                          <a:effectLst/>
                        </a:rPr>
                        <a:t>Symbol</a:t>
                      </a:r>
                    </a:p>
                  </a:txBody>
                  <a:tcPr marL="84615" marR="84615" marT="103222" marB="52884" anchor="ctr"/>
                </a:tc>
                <a:tc>
                  <a:txBody>
                    <a:bodyPr/>
                    <a:lstStyle/>
                    <a:p>
                      <a:r>
                        <a:rPr lang="en-US" sz="1600" b="0" cap="none" spc="0" dirty="0">
                          <a:solidFill>
                            <a:schemeClr val="bg1"/>
                          </a:solidFill>
                          <a:effectLst/>
                        </a:rPr>
                        <a:t>% Assets</a:t>
                      </a:r>
                    </a:p>
                  </a:txBody>
                  <a:tcPr marL="84615" marR="84615" marT="103222" marB="52884" anchor="ctr"/>
                </a:tc>
                <a:extLst>
                  <a:ext uri="{0D108BD9-81ED-4DB2-BD59-A6C34878D82A}">
                    <a16:rowId xmlns:a16="http://schemas.microsoft.com/office/drawing/2014/main" val="766487360"/>
                  </a:ext>
                </a:extLst>
              </a:tr>
              <a:tr h="393261">
                <a:tc>
                  <a:txBody>
                    <a:bodyPr/>
                    <a:lstStyle/>
                    <a:p>
                      <a:pPr algn="l"/>
                      <a:r>
                        <a:rPr lang="en-US" sz="1400" cap="none" spc="0">
                          <a:solidFill>
                            <a:schemeClr val="tx1"/>
                          </a:solidFill>
                          <a:effectLst/>
                        </a:rPr>
                        <a:t>Linde PLC</a:t>
                      </a:r>
                    </a:p>
                  </a:txBody>
                  <a:tcPr marL="84615" marR="84615" marT="103222" marB="42307" anchor="ctr"/>
                </a:tc>
                <a:tc>
                  <a:txBody>
                    <a:bodyPr/>
                    <a:lstStyle/>
                    <a:p>
                      <a:pPr algn="l"/>
                      <a:r>
                        <a:rPr lang="en-US" sz="1400" b="1" u="none" strike="noStrike" cap="none" spc="0">
                          <a:solidFill>
                            <a:schemeClr val="tx1"/>
                          </a:solidFill>
                          <a:effectLst/>
                          <a:hlinkClick r:id="rId3">
                            <a:extLst>
                              <a:ext uri="{A12FA001-AC4F-418D-AE19-62706E023703}">
                                <ahyp:hlinkClr xmlns:ahyp="http://schemas.microsoft.com/office/drawing/2018/hyperlinkcolor" val="tx"/>
                              </a:ext>
                            </a:extLst>
                          </a:hlinkClick>
                        </a:rPr>
                        <a:t>LIN.L</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15.91%</a:t>
                      </a:r>
                    </a:p>
                  </a:txBody>
                  <a:tcPr marL="84615" marR="84615" marT="103222" marB="42307" anchor="ctr"/>
                </a:tc>
                <a:extLst>
                  <a:ext uri="{0D108BD9-81ED-4DB2-BD59-A6C34878D82A}">
                    <a16:rowId xmlns:a16="http://schemas.microsoft.com/office/drawing/2014/main" val="446331987"/>
                  </a:ext>
                </a:extLst>
              </a:tr>
              <a:tr h="393261">
                <a:tc>
                  <a:txBody>
                    <a:bodyPr/>
                    <a:lstStyle/>
                    <a:p>
                      <a:pPr algn="l"/>
                      <a:r>
                        <a:rPr lang="en-US" sz="1400" cap="none" spc="0">
                          <a:solidFill>
                            <a:schemeClr val="tx1"/>
                          </a:solidFill>
                          <a:effectLst/>
                        </a:rPr>
                        <a:t>Sherwin-Williams Co</a:t>
                      </a:r>
                    </a:p>
                  </a:txBody>
                  <a:tcPr marL="84615" marR="84615" marT="103222" marB="42307" anchor="ctr"/>
                </a:tc>
                <a:tc>
                  <a:txBody>
                    <a:bodyPr/>
                    <a:lstStyle/>
                    <a:p>
                      <a:pPr algn="l"/>
                      <a:r>
                        <a:rPr lang="en-US" sz="1400" b="1" u="none" strike="noStrike" cap="none" spc="0">
                          <a:solidFill>
                            <a:schemeClr val="tx1"/>
                          </a:solidFill>
                          <a:effectLst/>
                          <a:hlinkClick r:id="rId4">
                            <a:extLst>
                              <a:ext uri="{A12FA001-AC4F-418D-AE19-62706E023703}">
                                <ahyp:hlinkClr xmlns:ahyp="http://schemas.microsoft.com/office/drawing/2018/hyperlinkcolor" val="tx"/>
                              </a:ext>
                            </a:extLst>
                          </a:hlinkClick>
                        </a:rPr>
                        <a:t>SHW</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6.90%</a:t>
                      </a:r>
                    </a:p>
                  </a:txBody>
                  <a:tcPr marL="84615" marR="84615" marT="103222" marB="42307" anchor="ctr"/>
                </a:tc>
                <a:extLst>
                  <a:ext uri="{0D108BD9-81ED-4DB2-BD59-A6C34878D82A}">
                    <a16:rowId xmlns:a16="http://schemas.microsoft.com/office/drawing/2014/main" val="561392853"/>
                  </a:ext>
                </a:extLst>
              </a:tr>
              <a:tr h="393261">
                <a:tc>
                  <a:txBody>
                    <a:bodyPr/>
                    <a:lstStyle/>
                    <a:p>
                      <a:pPr algn="l"/>
                      <a:r>
                        <a:rPr lang="en-US" sz="1400" cap="none" spc="0">
                          <a:solidFill>
                            <a:schemeClr val="tx1"/>
                          </a:solidFill>
                          <a:effectLst/>
                        </a:rPr>
                        <a:t>Air Products &amp; Chemicals Inc</a:t>
                      </a:r>
                    </a:p>
                  </a:txBody>
                  <a:tcPr marL="84615" marR="84615" marT="103222" marB="42307" anchor="ctr"/>
                </a:tc>
                <a:tc>
                  <a:txBody>
                    <a:bodyPr/>
                    <a:lstStyle/>
                    <a:p>
                      <a:pPr algn="l"/>
                      <a:r>
                        <a:rPr lang="en-US" sz="1400" b="1" u="none" strike="noStrike" cap="none" spc="0">
                          <a:solidFill>
                            <a:schemeClr val="tx1"/>
                          </a:solidFill>
                          <a:effectLst/>
                          <a:hlinkClick r:id="rId5">
                            <a:extLst>
                              <a:ext uri="{A12FA001-AC4F-418D-AE19-62706E023703}">
                                <ahyp:hlinkClr xmlns:ahyp="http://schemas.microsoft.com/office/drawing/2018/hyperlinkcolor" val="tx"/>
                              </a:ext>
                            </a:extLst>
                          </a:hlinkClick>
                        </a:rPr>
                        <a:t>APD</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6.74%</a:t>
                      </a:r>
                    </a:p>
                  </a:txBody>
                  <a:tcPr marL="84615" marR="84615" marT="103222" marB="42307" anchor="ctr"/>
                </a:tc>
                <a:extLst>
                  <a:ext uri="{0D108BD9-81ED-4DB2-BD59-A6C34878D82A}">
                    <a16:rowId xmlns:a16="http://schemas.microsoft.com/office/drawing/2014/main" val="3843430288"/>
                  </a:ext>
                </a:extLst>
              </a:tr>
              <a:tr h="393261">
                <a:tc>
                  <a:txBody>
                    <a:bodyPr/>
                    <a:lstStyle/>
                    <a:p>
                      <a:pPr algn="l"/>
                      <a:r>
                        <a:rPr lang="en-US" sz="1400" cap="none" spc="0">
                          <a:solidFill>
                            <a:schemeClr val="tx1"/>
                          </a:solidFill>
                          <a:effectLst/>
                        </a:rPr>
                        <a:t>Freeport-McMoRan Inc</a:t>
                      </a:r>
                    </a:p>
                  </a:txBody>
                  <a:tcPr marL="84615" marR="84615" marT="103222" marB="42307" anchor="ctr"/>
                </a:tc>
                <a:tc>
                  <a:txBody>
                    <a:bodyPr/>
                    <a:lstStyle/>
                    <a:p>
                      <a:pPr algn="l"/>
                      <a:r>
                        <a:rPr lang="en-US" sz="1400" b="1" u="none" strike="noStrike" cap="none" spc="0">
                          <a:solidFill>
                            <a:schemeClr val="tx1"/>
                          </a:solidFill>
                          <a:effectLst/>
                          <a:hlinkClick r:id="rId6">
                            <a:extLst>
                              <a:ext uri="{A12FA001-AC4F-418D-AE19-62706E023703}">
                                <ahyp:hlinkClr xmlns:ahyp="http://schemas.microsoft.com/office/drawing/2018/hyperlinkcolor" val="tx"/>
                              </a:ext>
                            </a:extLst>
                          </a:hlinkClick>
                        </a:rPr>
                        <a:t>FCX</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5.75%</a:t>
                      </a:r>
                    </a:p>
                  </a:txBody>
                  <a:tcPr marL="84615" marR="84615" marT="103222" marB="42307" anchor="ctr"/>
                </a:tc>
                <a:extLst>
                  <a:ext uri="{0D108BD9-81ED-4DB2-BD59-A6C34878D82A}">
                    <a16:rowId xmlns:a16="http://schemas.microsoft.com/office/drawing/2014/main" val="2272003496"/>
                  </a:ext>
                </a:extLst>
              </a:tr>
              <a:tr h="393261">
                <a:tc>
                  <a:txBody>
                    <a:bodyPr/>
                    <a:lstStyle/>
                    <a:p>
                      <a:pPr algn="l"/>
                      <a:r>
                        <a:rPr lang="en-US" sz="1400" cap="none" spc="0">
                          <a:solidFill>
                            <a:schemeClr val="tx1"/>
                          </a:solidFill>
                          <a:effectLst/>
                        </a:rPr>
                        <a:t>Ecolab Inc</a:t>
                      </a:r>
                    </a:p>
                  </a:txBody>
                  <a:tcPr marL="84615" marR="84615" marT="103222" marB="42307" anchor="ctr"/>
                </a:tc>
                <a:tc>
                  <a:txBody>
                    <a:bodyPr/>
                    <a:lstStyle/>
                    <a:p>
                      <a:pPr algn="l"/>
                      <a:r>
                        <a:rPr lang="en-US" sz="1400" b="1" u="none" strike="noStrike" cap="none" spc="0">
                          <a:solidFill>
                            <a:schemeClr val="tx1"/>
                          </a:solidFill>
                          <a:effectLst/>
                          <a:hlinkClick r:id="rId7">
                            <a:extLst>
                              <a:ext uri="{A12FA001-AC4F-418D-AE19-62706E023703}">
                                <ahyp:hlinkClr xmlns:ahyp="http://schemas.microsoft.com/office/drawing/2018/hyperlinkcolor" val="tx"/>
                              </a:ext>
                            </a:extLst>
                          </a:hlinkClick>
                        </a:rPr>
                        <a:t>ECL</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5.42%</a:t>
                      </a:r>
                    </a:p>
                  </a:txBody>
                  <a:tcPr marL="84615" marR="84615" marT="103222" marB="42307" anchor="ctr"/>
                </a:tc>
                <a:extLst>
                  <a:ext uri="{0D108BD9-81ED-4DB2-BD59-A6C34878D82A}">
                    <a16:rowId xmlns:a16="http://schemas.microsoft.com/office/drawing/2014/main" val="2334685855"/>
                  </a:ext>
                </a:extLst>
              </a:tr>
              <a:tr h="393261">
                <a:tc>
                  <a:txBody>
                    <a:bodyPr/>
                    <a:lstStyle/>
                    <a:p>
                      <a:pPr algn="l"/>
                      <a:r>
                        <a:rPr lang="en-US" sz="1400" cap="none" spc="0">
                          <a:solidFill>
                            <a:schemeClr val="tx1"/>
                          </a:solidFill>
                          <a:effectLst/>
                        </a:rPr>
                        <a:t>Newmont Corp</a:t>
                      </a:r>
                    </a:p>
                  </a:txBody>
                  <a:tcPr marL="84615" marR="84615" marT="103222" marB="42307" anchor="ctr"/>
                </a:tc>
                <a:tc>
                  <a:txBody>
                    <a:bodyPr/>
                    <a:lstStyle/>
                    <a:p>
                      <a:pPr algn="l"/>
                      <a:r>
                        <a:rPr lang="en-US" sz="1400" b="1" u="none" strike="noStrike" cap="none" spc="0">
                          <a:solidFill>
                            <a:schemeClr val="tx1"/>
                          </a:solidFill>
                          <a:effectLst/>
                          <a:hlinkClick r:id="rId8">
                            <a:extLst>
                              <a:ext uri="{A12FA001-AC4F-418D-AE19-62706E023703}">
                                <ahyp:hlinkClr xmlns:ahyp="http://schemas.microsoft.com/office/drawing/2018/hyperlinkcolor" val="tx"/>
                              </a:ext>
                            </a:extLst>
                          </a:hlinkClick>
                        </a:rPr>
                        <a:t>NEM</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5.37%</a:t>
                      </a:r>
                    </a:p>
                  </a:txBody>
                  <a:tcPr marL="84615" marR="84615" marT="103222" marB="42307" anchor="ctr"/>
                </a:tc>
                <a:extLst>
                  <a:ext uri="{0D108BD9-81ED-4DB2-BD59-A6C34878D82A}">
                    <a16:rowId xmlns:a16="http://schemas.microsoft.com/office/drawing/2014/main" val="4178858313"/>
                  </a:ext>
                </a:extLst>
              </a:tr>
              <a:tr h="393261">
                <a:tc>
                  <a:txBody>
                    <a:bodyPr/>
                    <a:lstStyle/>
                    <a:p>
                      <a:pPr algn="l"/>
                      <a:r>
                        <a:rPr lang="en-US" sz="1400" cap="none" spc="0">
                          <a:solidFill>
                            <a:schemeClr val="tx1"/>
                          </a:solidFill>
                          <a:effectLst/>
                        </a:rPr>
                        <a:t>DuPont de Nemours Inc</a:t>
                      </a:r>
                    </a:p>
                  </a:txBody>
                  <a:tcPr marL="84615" marR="84615" marT="103222" marB="42307" anchor="ctr"/>
                </a:tc>
                <a:tc>
                  <a:txBody>
                    <a:bodyPr/>
                    <a:lstStyle/>
                    <a:p>
                      <a:pPr algn="l"/>
                      <a:r>
                        <a:rPr lang="en-US" sz="1400" b="1" u="none" strike="noStrike" cap="none" spc="0">
                          <a:solidFill>
                            <a:schemeClr val="tx1"/>
                          </a:solidFill>
                          <a:effectLst/>
                          <a:hlinkClick r:id="rId9">
                            <a:extLst>
                              <a:ext uri="{A12FA001-AC4F-418D-AE19-62706E023703}">
                                <ahyp:hlinkClr xmlns:ahyp="http://schemas.microsoft.com/office/drawing/2018/hyperlinkcolor" val="tx"/>
                              </a:ext>
                            </a:extLst>
                          </a:hlinkClick>
                        </a:rPr>
                        <a:t>DD</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4.42%</a:t>
                      </a:r>
                    </a:p>
                  </a:txBody>
                  <a:tcPr marL="84615" marR="84615" marT="103222" marB="42307" anchor="ctr"/>
                </a:tc>
                <a:extLst>
                  <a:ext uri="{0D108BD9-81ED-4DB2-BD59-A6C34878D82A}">
                    <a16:rowId xmlns:a16="http://schemas.microsoft.com/office/drawing/2014/main" val="3202932064"/>
                  </a:ext>
                </a:extLst>
              </a:tr>
              <a:tr h="393261">
                <a:tc>
                  <a:txBody>
                    <a:bodyPr/>
                    <a:lstStyle/>
                    <a:p>
                      <a:pPr algn="l"/>
                      <a:r>
                        <a:rPr lang="en-US" sz="1400" cap="none" spc="0">
                          <a:solidFill>
                            <a:schemeClr val="tx1"/>
                          </a:solidFill>
                          <a:effectLst/>
                        </a:rPr>
                        <a:t>Dow Inc</a:t>
                      </a:r>
                    </a:p>
                  </a:txBody>
                  <a:tcPr marL="84615" marR="84615" marT="103222" marB="42307" anchor="ctr"/>
                </a:tc>
                <a:tc>
                  <a:txBody>
                    <a:bodyPr/>
                    <a:lstStyle/>
                    <a:p>
                      <a:pPr algn="l"/>
                      <a:r>
                        <a:rPr lang="en-US" sz="1400" b="1" u="none" strike="noStrike" cap="none" spc="0">
                          <a:solidFill>
                            <a:schemeClr val="tx1"/>
                          </a:solidFill>
                          <a:effectLst/>
                          <a:hlinkClick r:id="rId10">
                            <a:extLst>
                              <a:ext uri="{A12FA001-AC4F-418D-AE19-62706E023703}">
                                <ahyp:hlinkClr xmlns:ahyp="http://schemas.microsoft.com/office/drawing/2018/hyperlinkcolor" val="tx"/>
                              </a:ext>
                            </a:extLst>
                          </a:hlinkClick>
                        </a:rPr>
                        <a:t>DOW</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4.37%</a:t>
                      </a:r>
                    </a:p>
                  </a:txBody>
                  <a:tcPr marL="84615" marR="84615" marT="103222" marB="42307" anchor="ctr"/>
                </a:tc>
                <a:extLst>
                  <a:ext uri="{0D108BD9-81ED-4DB2-BD59-A6C34878D82A}">
                    <a16:rowId xmlns:a16="http://schemas.microsoft.com/office/drawing/2014/main" val="1914212318"/>
                  </a:ext>
                </a:extLst>
              </a:tr>
              <a:tr h="393261">
                <a:tc>
                  <a:txBody>
                    <a:bodyPr/>
                    <a:lstStyle/>
                    <a:p>
                      <a:pPr algn="l"/>
                      <a:r>
                        <a:rPr lang="en-US" sz="1400" cap="none" spc="0">
                          <a:solidFill>
                            <a:schemeClr val="tx1"/>
                          </a:solidFill>
                          <a:effectLst/>
                        </a:rPr>
                        <a:t>PPG Industries Inc</a:t>
                      </a:r>
                    </a:p>
                  </a:txBody>
                  <a:tcPr marL="84615" marR="84615" marT="103222" marB="42307" anchor="ctr"/>
                </a:tc>
                <a:tc>
                  <a:txBody>
                    <a:bodyPr/>
                    <a:lstStyle/>
                    <a:p>
                      <a:pPr algn="l"/>
                      <a:r>
                        <a:rPr lang="en-US" sz="1400" b="1" u="none" strike="noStrike" cap="none" spc="0">
                          <a:solidFill>
                            <a:schemeClr val="tx1"/>
                          </a:solidFill>
                          <a:effectLst/>
                          <a:hlinkClick r:id="rId11">
                            <a:extLst>
                              <a:ext uri="{A12FA001-AC4F-418D-AE19-62706E023703}">
                                <ahyp:hlinkClr xmlns:ahyp="http://schemas.microsoft.com/office/drawing/2018/hyperlinkcolor" val="tx"/>
                              </a:ext>
                            </a:extLst>
                          </a:hlinkClick>
                        </a:rPr>
                        <a:t>PPG</a:t>
                      </a:r>
                      <a:endParaRPr lang="en-US" sz="1400" cap="none" spc="0">
                        <a:solidFill>
                          <a:schemeClr val="tx1"/>
                        </a:solidFill>
                        <a:effectLst/>
                      </a:endParaRPr>
                    </a:p>
                  </a:txBody>
                  <a:tcPr marL="84615" marR="84615" marT="103222" marB="42307" anchor="ctr"/>
                </a:tc>
                <a:tc>
                  <a:txBody>
                    <a:bodyPr/>
                    <a:lstStyle/>
                    <a:p>
                      <a:r>
                        <a:rPr lang="en-US" sz="1400" cap="none" spc="0">
                          <a:solidFill>
                            <a:schemeClr val="tx1"/>
                          </a:solidFill>
                          <a:effectLst/>
                        </a:rPr>
                        <a:t>4.32%</a:t>
                      </a:r>
                    </a:p>
                  </a:txBody>
                  <a:tcPr marL="84615" marR="84615" marT="103222" marB="42307" anchor="ctr"/>
                </a:tc>
                <a:extLst>
                  <a:ext uri="{0D108BD9-81ED-4DB2-BD59-A6C34878D82A}">
                    <a16:rowId xmlns:a16="http://schemas.microsoft.com/office/drawing/2014/main" val="66627397"/>
                  </a:ext>
                </a:extLst>
              </a:tr>
              <a:tr h="599705">
                <a:tc>
                  <a:txBody>
                    <a:bodyPr/>
                    <a:lstStyle/>
                    <a:p>
                      <a:pPr algn="l"/>
                      <a:r>
                        <a:rPr lang="en-US" sz="1400" cap="none" spc="0">
                          <a:solidFill>
                            <a:schemeClr val="tx1"/>
                          </a:solidFill>
                          <a:effectLst/>
                        </a:rPr>
                        <a:t>International Flavors &amp; Fragrances Inc</a:t>
                      </a:r>
                    </a:p>
                  </a:txBody>
                  <a:tcPr marL="84615" marR="84615" marT="103222" marB="42307" anchor="ctr"/>
                </a:tc>
                <a:tc>
                  <a:txBody>
                    <a:bodyPr/>
                    <a:lstStyle/>
                    <a:p>
                      <a:pPr algn="l"/>
                      <a:r>
                        <a:rPr lang="en-US" sz="1400" b="1" u="none" strike="noStrike" cap="none" spc="0">
                          <a:solidFill>
                            <a:schemeClr val="tx1"/>
                          </a:solidFill>
                          <a:effectLst/>
                          <a:hlinkClick r:id="rId12">
                            <a:extLst>
                              <a:ext uri="{A12FA001-AC4F-418D-AE19-62706E023703}">
                                <ahyp:hlinkClr xmlns:ahyp="http://schemas.microsoft.com/office/drawing/2018/hyperlinkcolor" val="tx"/>
                              </a:ext>
                            </a:extLst>
                          </a:hlinkClick>
                        </a:rPr>
                        <a:t>IFF</a:t>
                      </a:r>
                      <a:endParaRPr lang="en-US" sz="1400" cap="none" spc="0">
                        <a:solidFill>
                          <a:schemeClr val="tx1"/>
                        </a:solidFill>
                        <a:effectLst/>
                      </a:endParaRPr>
                    </a:p>
                  </a:txBody>
                  <a:tcPr marL="84615" marR="84615" marT="103222" marB="42307" anchor="ctr"/>
                </a:tc>
                <a:tc>
                  <a:txBody>
                    <a:bodyPr/>
                    <a:lstStyle/>
                    <a:p>
                      <a:r>
                        <a:rPr lang="en-US" sz="1400" cap="none" spc="0" dirty="0">
                          <a:solidFill>
                            <a:schemeClr val="tx1"/>
                          </a:solidFill>
                          <a:effectLst/>
                        </a:rPr>
                        <a:t>3.99%</a:t>
                      </a:r>
                    </a:p>
                  </a:txBody>
                  <a:tcPr marL="84615" marR="84615" marT="103222" marB="42307" anchor="ctr"/>
                </a:tc>
                <a:extLst>
                  <a:ext uri="{0D108BD9-81ED-4DB2-BD59-A6C34878D82A}">
                    <a16:rowId xmlns:a16="http://schemas.microsoft.com/office/drawing/2014/main" val="4066605063"/>
                  </a:ext>
                </a:extLst>
              </a:tr>
            </a:tbl>
          </a:graphicData>
        </a:graphic>
      </p:graphicFrame>
    </p:spTree>
    <p:extLst>
      <p:ext uri="{BB962C8B-B14F-4D97-AF65-F5344CB8AC3E}">
        <p14:creationId xmlns:p14="http://schemas.microsoft.com/office/powerpoint/2010/main" val="1087287858"/>
      </p:ext>
    </p:extLst>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8" name="Group 17">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30"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1"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2"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7"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9" name="Group 18">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20"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8"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E123A0B2-D0C5-734C-899A-7D312299C556}"/>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(53.31% of Total Assets)</a:t>
            </a:r>
          </a:p>
        </p:txBody>
      </p:sp>
      <p:sp useBgFill="1">
        <p:nvSpPr>
          <p:cNvPr id="60"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11">
            <a:extLst>
              <a:ext uri="{FF2B5EF4-FFF2-40B4-BE49-F238E27FC236}">
                <a16:creationId xmlns:a16="http://schemas.microsoft.com/office/drawing/2014/main" id="{5FFE0B99-1F7A-5746-7B83-48C2256F3017}"/>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Industrials</a:t>
            </a:r>
          </a:p>
        </p:txBody>
      </p:sp>
      <p:graphicFrame>
        <p:nvGraphicFramePr>
          <p:cNvPr id="10" name="Content Placeholder 5">
            <a:extLst>
              <a:ext uri="{FF2B5EF4-FFF2-40B4-BE49-F238E27FC236}">
                <a16:creationId xmlns:a16="http://schemas.microsoft.com/office/drawing/2014/main" id="{F27F19C1-3772-0C49-BF9B-A4A8DAD94F88}"/>
              </a:ext>
            </a:extLst>
          </p:cNvPr>
          <p:cNvGraphicFramePr>
            <a:graphicFrameLocks/>
          </p:cNvGraphicFramePr>
          <p:nvPr>
            <p:extLst>
              <p:ext uri="{D42A27DB-BD31-4B8C-83A1-F6EECF244321}">
                <p14:modId xmlns:p14="http://schemas.microsoft.com/office/powerpoint/2010/main" val="2982316054"/>
              </p:ext>
            </p:extLst>
          </p:nvPr>
        </p:nvGraphicFramePr>
        <p:xfrm>
          <a:off x="1118988" y="1153637"/>
          <a:ext cx="6112382" cy="4545267"/>
        </p:xfrm>
        <a:graphic>
          <a:graphicData uri="http://schemas.openxmlformats.org/drawingml/2006/table">
            <a:tbl>
              <a:tblPr firstRow="1" bandRow="1">
                <a:tableStyleId>{793D81CF-94F2-401A-BA57-92F5A7B2D0C5}</a:tableStyleId>
              </a:tblPr>
              <a:tblGrid>
                <a:gridCol w="2656219">
                  <a:extLst>
                    <a:ext uri="{9D8B030D-6E8A-4147-A177-3AD203B41FA5}">
                      <a16:colId xmlns:a16="http://schemas.microsoft.com/office/drawing/2014/main" val="448025794"/>
                    </a:ext>
                  </a:extLst>
                </a:gridCol>
                <a:gridCol w="1581620">
                  <a:extLst>
                    <a:ext uri="{9D8B030D-6E8A-4147-A177-3AD203B41FA5}">
                      <a16:colId xmlns:a16="http://schemas.microsoft.com/office/drawing/2014/main" val="3610251227"/>
                    </a:ext>
                  </a:extLst>
                </a:gridCol>
                <a:gridCol w="1874543">
                  <a:extLst>
                    <a:ext uri="{9D8B030D-6E8A-4147-A177-3AD203B41FA5}">
                      <a16:colId xmlns:a16="http://schemas.microsoft.com/office/drawing/2014/main" val="1184160548"/>
                    </a:ext>
                  </a:extLst>
                </a:gridCol>
              </a:tblGrid>
              <a:tr h="473397">
                <a:tc>
                  <a:txBody>
                    <a:bodyPr/>
                    <a:lstStyle/>
                    <a:p>
                      <a:pPr algn="l"/>
                      <a:r>
                        <a:rPr lang="en-US" sz="1600" b="0" cap="none" spc="0">
                          <a:solidFill>
                            <a:schemeClr val="bg1"/>
                          </a:solidFill>
                          <a:effectLst/>
                        </a:rPr>
                        <a:t>Name</a:t>
                      </a:r>
                    </a:p>
                  </a:txBody>
                  <a:tcPr marL="84615" marR="84615" marT="103222" marB="52884" anchor="ctr"/>
                </a:tc>
                <a:tc>
                  <a:txBody>
                    <a:bodyPr/>
                    <a:lstStyle/>
                    <a:p>
                      <a:pPr algn="l"/>
                      <a:r>
                        <a:rPr lang="en-US" sz="1600" b="0" cap="none" spc="0">
                          <a:solidFill>
                            <a:schemeClr val="bg1"/>
                          </a:solidFill>
                          <a:effectLst/>
                        </a:rPr>
                        <a:t>Symbol</a:t>
                      </a:r>
                    </a:p>
                  </a:txBody>
                  <a:tcPr marL="84615" marR="84615" marT="103222" marB="52884" anchor="ctr"/>
                </a:tc>
                <a:tc>
                  <a:txBody>
                    <a:bodyPr/>
                    <a:lstStyle/>
                    <a:p>
                      <a:r>
                        <a:rPr lang="en-US" sz="1600" b="0" cap="none" spc="0" dirty="0">
                          <a:solidFill>
                            <a:schemeClr val="bg1"/>
                          </a:solidFill>
                          <a:effectLst/>
                        </a:rPr>
                        <a:t>% Assets</a:t>
                      </a:r>
                    </a:p>
                  </a:txBody>
                  <a:tcPr marL="84615" marR="84615" marT="103222" marB="52884" anchor="ctr"/>
                </a:tc>
                <a:extLst>
                  <a:ext uri="{0D108BD9-81ED-4DB2-BD59-A6C34878D82A}">
                    <a16:rowId xmlns:a16="http://schemas.microsoft.com/office/drawing/2014/main" val="3950913454"/>
                  </a:ext>
                </a:extLst>
              </a:tr>
              <a:tr h="407187">
                <a:tc>
                  <a:txBody>
                    <a:bodyPr/>
                    <a:lstStyle/>
                    <a:p>
                      <a:pPr algn="l"/>
                      <a:r>
                        <a:rPr lang="en-US" sz="1300" cap="none" spc="0">
                          <a:solidFill>
                            <a:schemeClr val="tx1"/>
                          </a:solidFill>
                          <a:effectLst/>
                        </a:rPr>
                        <a:t>UnitedHealth Group Inc</a:t>
                      </a:r>
                    </a:p>
                  </a:txBody>
                  <a:tcPr marL="69520" marR="86931" marT="19863" marB="148971" anchor="ctr"/>
                </a:tc>
                <a:tc>
                  <a:txBody>
                    <a:bodyPr/>
                    <a:lstStyle/>
                    <a:p>
                      <a:pPr algn="l"/>
                      <a:r>
                        <a:rPr lang="en-US" sz="1300" b="1" u="none" strike="noStrike" cap="none" spc="0">
                          <a:solidFill>
                            <a:schemeClr val="tx1"/>
                          </a:solidFill>
                          <a:effectLst/>
                          <a:hlinkClick r:id="rId3">
                            <a:extLst>
                              <a:ext uri="{A12FA001-AC4F-418D-AE19-62706E023703}">
                                <ahyp:hlinkClr xmlns:ahyp="http://schemas.microsoft.com/office/drawing/2018/hyperlinkcolor" val="tx"/>
                              </a:ext>
                            </a:extLst>
                          </a:hlinkClick>
                        </a:rPr>
                        <a:t>UNH</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7.74%</a:t>
                      </a:r>
                    </a:p>
                  </a:txBody>
                  <a:tcPr marL="69520" marR="86931" marT="19863" marB="148971" anchor="ctr"/>
                </a:tc>
                <a:extLst>
                  <a:ext uri="{0D108BD9-81ED-4DB2-BD59-A6C34878D82A}">
                    <a16:rowId xmlns:a16="http://schemas.microsoft.com/office/drawing/2014/main" val="1361602460"/>
                  </a:ext>
                </a:extLst>
              </a:tr>
              <a:tr h="407187">
                <a:tc>
                  <a:txBody>
                    <a:bodyPr/>
                    <a:lstStyle/>
                    <a:p>
                      <a:pPr algn="l"/>
                      <a:r>
                        <a:rPr lang="en-US" sz="1300" cap="none" spc="0">
                          <a:solidFill>
                            <a:schemeClr val="tx1"/>
                          </a:solidFill>
                          <a:effectLst/>
                        </a:rPr>
                        <a:t>Goldman Sachs Group Inc</a:t>
                      </a:r>
                    </a:p>
                  </a:txBody>
                  <a:tcPr marL="69520" marR="86931" marT="19863" marB="148971" anchor="ctr"/>
                </a:tc>
                <a:tc>
                  <a:txBody>
                    <a:bodyPr/>
                    <a:lstStyle/>
                    <a:p>
                      <a:pPr algn="l"/>
                      <a:r>
                        <a:rPr lang="en-US" sz="1300" b="1" u="none" strike="noStrike" cap="none" spc="0">
                          <a:solidFill>
                            <a:schemeClr val="tx1"/>
                          </a:solidFill>
                          <a:effectLst/>
                          <a:hlinkClick r:id="rId4">
                            <a:extLst>
                              <a:ext uri="{A12FA001-AC4F-418D-AE19-62706E023703}">
                                <ahyp:hlinkClr xmlns:ahyp="http://schemas.microsoft.com/office/drawing/2018/hyperlinkcolor" val="tx"/>
                              </a:ext>
                            </a:extLst>
                          </a:hlinkClick>
                        </a:rPr>
                        <a:t>GS</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7.69%</a:t>
                      </a:r>
                    </a:p>
                  </a:txBody>
                  <a:tcPr marL="69520" marR="86931" marT="19863" marB="148971" anchor="ctr"/>
                </a:tc>
                <a:extLst>
                  <a:ext uri="{0D108BD9-81ED-4DB2-BD59-A6C34878D82A}">
                    <a16:rowId xmlns:a16="http://schemas.microsoft.com/office/drawing/2014/main" val="2415608611"/>
                  </a:ext>
                </a:extLst>
              </a:tr>
              <a:tr h="407187">
                <a:tc>
                  <a:txBody>
                    <a:bodyPr/>
                    <a:lstStyle/>
                    <a:p>
                      <a:pPr algn="l"/>
                      <a:r>
                        <a:rPr lang="en-US" sz="1300" cap="none" spc="0">
                          <a:solidFill>
                            <a:schemeClr val="tx1"/>
                          </a:solidFill>
                          <a:effectLst/>
                        </a:rPr>
                        <a:t>The Home Depot Inc</a:t>
                      </a:r>
                    </a:p>
                  </a:txBody>
                  <a:tcPr marL="69520" marR="86931" marT="19863" marB="148971" anchor="ctr"/>
                </a:tc>
                <a:tc>
                  <a:txBody>
                    <a:bodyPr/>
                    <a:lstStyle/>
                    <a:p>
                      <a:pPr algn="l"/>
                      <a:r>
                        <a:rPr lang="en-US" sz="1300" b="1" u="none" strike="noStrike" cap="none" spc="0" dirty="0">
                          <a:solidFill>
                            <a:schemeClr val="tx1"/>
                          </a:solidFill>
                          <a:effectLst/>
                          <a:hlinkClick r:id="rId5">
                            <a:extLst>
                              <a:ext uri="{A12FA001-AC4F-418D-AE19-62706E023703}">
                                <ahyp:hlinkClr xmlns:ahyp="http://schemas.microsoft.com/office/drawing/2018/hyperlinkcolor" val="tx"/>
                              </a:ext>
                            </a:extLst>
                          </a:hlinkClick>
                        </a:rPr>
                        <a:t>HD</a:t>
                      </a:r>
                      <a:endParaRPr lang="en-US" sz="1300" cap="none" spc="0" dirty="0">
                        <a:solidFill>
                          <a:schemeClr val="tx1"/>
                        </a:solidFill>
                        <a:effectLst/>
                      </a:endParaRPr>
                    </a:p>
                  </a:txBody>
                  <a:tcPr marL="69520" marR="86931" marT="19863" marB="148971" anchor="ctr"/>
                </a:tc>
                <a:tc>
                  <a:txBody>
                    <a:bodyPr/>
                    <a:lstStyle/>
                    <a:p>
                      <a:r>
                        <a:rPr lang="en-US" sz="1300" cap="none" spc="0">
                          <a:solidFill>
                            <a:schemeClr val="tx1"/>
                          </a:solidFill>
                          <a:effectLst/>
                        </a:rPr>
                        <a:t>6.07%</a:t>
                      </a:r>
                    </a:p>
                  </a:txBody>
                  <a:tcPr marL="69520" marR="86931" marT="19863" marB="148971" anchor="ctr"/>
                </a:tc>
                <a:extLst>
                  <a:ext uri="{0D108BD9-81ED-4DB2-BD59-A6C34878D82A}">
                    <a16:rowId xmlns:a16="http://schemas.microsoft.com/office/drawing/2014/main" val="1604953689"/>
                  </a:ext>
                </a:extLst>
              </a:tr>
              <a:tr h="407187">
                <a:tc>
                  <a:txBody>
                    <a:bodyPr/>
                    <a:lstStyle/>
                    <a:p>
                      <a:pPr algn="l"/>
                      <a:r>
                        <a:rPr lang="en-US" sz="1300" cap="none" spc="0">
                          <a:solidFill>
                            <a:schemeClr val="tx1"/>
                          </a:solidFill>
                          <a:effectLst/>
                        </a:rPr>
                        <a:t>Microsoft Corp</a:t>
                      </a:r>
                    </a:p>
                  </a:txBody>
                  <a:tcPr marL="69520" marR="86931" marT="19863" marB="148971" anchor="ctr"/>
                </a:tc>
                <a:tc>
                  <a:txBody>
                    <a:bodyPr/>
                    <a:lstStyle/>
                    <a:p>
                      <a:pPr algn="l"/>
                      <a:r>
                        <a:rPr lang="en-US" sz="1300" b="1" u="none" strike="noStrike" cap="none" spc="0">
                          <a:solidFill>
                            <a:schemeClr val="tx1"/>
                          </a:solidFill>
                          <a:effectLst/>
                          <a:hlinkClick r:id="rId6">
                            <a:extLst>
                              <a:ext uri="{A12FA001-AC4F-418D-AE19-62706E023703}">
                                <ahyp:hlinkClr xmlns:ahyp="http://schemas.microsoft.com/office/drawing/2018/hyperlinkcolor" val="tx"/>
                              </a:ext>
                            </a:extLst>
                          </a:hlinkClick>
                        </a:rPr>
                        <a:t>MSFT</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5.62%</a:t>
                      </a:r>
                    </a:p>
                  </a:txBody>
                  <a:tcPr marL="69520" marR="86931" marT="19863" marB="148971" anchor="ctr"/>
                </a:tc>
                <a:extLst>
                  <a:ext uri="{0D108BD9-81ED-4DB2-BD59-A6C34878D82A}">
                    <a16:rowId xmlns:a16="http://schemas.microsoft.com/office/drawing/2014/main" val="647591246"/>
                  </a:ext>
                </a:extLst>
              </a:tr>
              <a:tr h="407187">
                <a:tc>
                  <a:txBody>
                    <a:bodyPr/>
                    <a:lstStyle/>
                    <a:p>
                      <a:pPr algn="l"/>
                      <a:r>
                        <a:rPr lang="en-US" sz="1300" cap="none" spc="0">
                          <a:solidFill>
                            <a:schemeClr val="tx1"/>
                          </a:solidFill>
                          <a:effectLst/>
                        </a:rPr>
                        <a:t>Salesforce.com Inc</a:t>
                      </a:r>
                    </a:p>
                  </a:txBody>
                  <a:tcPr marL="69520" marR="86931" marT="19863" marB="148971" anchor="ctr"/>
                </a:tc>
                <a:tc>
                  <a:txBody>
                    <a:bodyPr/>
                    <a:lstStyle/>
                    <a:p>
                      <a:pPr algn="l"/>
                      <a:r>
                        <a:rPr lang="en-US" sz="1300" b="1" u="none" strike="noStrike" cap="none" spc="0">
                          <a:solidFill>
                            <a:schemeClr val="tx1"/>
                          </a:solidFill>
                          <a:effectLst/>
                          <a:hlinkClick r:id="rId7">
                            <a:extLst>
                              <a:ext uri="{A12FA001-AC4F-418D-AE19-62706E023703}">
                                <ahyp:hlinkClr xmlns:ahyp="http://schemas.microsoft.com/office/drawing/2018/hyperlinkcolor" val="tx"/>
                              </a:ext>
                            </a:extLst>
                          </a:hlinkClick>
                        </a:rPr>
                        <a:t>CRM</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4.93%</a:t>
                      </a:r>
                    </a:p>
                  </a:txBody>
                  <a:tcPr marL="69520" marR="86931" marT="19863" marB="148971" anchor="ctr"/>
                </a:tc>
                <a:extLst>
                  <a:ext uri="{0D108BD9-81ED-4DB2-BD59-A6C34878D82A}">
                    <a16:rowId xmlns:a16="http://schemas.microsoft.com/office/drawing/2014/main" val="1056005891"/>
                  </a:ext>
                </a:extLst>
              </a:tr>
              <a:tr h="407187">
                <a:tc>
                  <a:txBody>
                    <a:bodyPr/>
                    <a:lstStyle/>
                    <a:p>
                      <a:pPr algn="l"/>
                      <a:r>
                        <a:rPr lang="en-US" sz="1300" cap="none" spc="0">
                          <a:solidFill>
                            <a:schemeClr val="tx1"/>
                          </a:solidFill>
                          <a:effectLst/>
                        </a:rPr>
                        <a:t>McDonald's Corp</a:t>
                      </a:r>
                    </a:p>
                  </a:txBody>
                  <a:tcPr marL="69520" marR="86931" marT="19863" marB="148971" anchor="ctr"/>
                </a:tc>
                <a:tc>
                  <a:txBody>
                    <a:bodyPr/>
                    <a:lstStyle/>
                    <a:p>
                      <a:pPr algn="l"/>
                      <a:r>
                        <a:rPr lang="en-US" sz="1300" b="1" u="none" strike="noStrike" cap="none" spc="0">
                          <a:solidFill>
                            <a:schemeClr val="tx1"/>
                          </a:solidFill>
                          <a:effectLst/>
                          <a:hlinkClick r:id="rId8">
                            <a:extLst>
                              <a:ext uri="{A12FA001-AC4F-418D-AE19-62706E023703}">
                                <ahyp:hlinkClr xmlns:ahyp="http://schemas.microsoft.com/office/drawing/2018/hyperlinkcolor" val="tx"/>
                              </a:ext>
                            </a:extLst>
                          </a:hlinkClick>
                        </a:rPr>
                        <a:t>MCD</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4.42%</a:t>
                      </a:r>
                    </a:p>
                  </a:txBody>
                  <a:tcPr marL="69520" marR="86931" marT="19863" marB="148971" anchor="ctr"/>
                </a:tc>
                <a:extLst>
                  <a:ext uri="{0D108BD9-81ED-4DB2-BD59-A6C34878D82A}">
                    <a16:rowId xmlns:a16="http://schemas.microsoft.com/office/drawing/2014/main" val="2983891231"/>
                  </a:ext>
                </a:extLst>
              </a:tr>
              <a:tr h="407187">
                <a:tc>
                  <a:txBody>
                    <a:bodyPr/>
                    <a:lstStyle/>
                    <a:p>
                      <a:pPr algn="l"/>
                      <a:r>
                        <a:rPr lang="en-US" sz="1300" cap="none" spc="0">
                          <a:solidFill>
                            <a:schemeClr val="tx1"/>
                          </a:solidFill>
                          <a:effectLst/>
                        </a:rPr>
                        <a:t>Honeywell International Inc</a:t>
                      </a:r>
                    </a:p>
                  </a:txBody>
                  <a:tcPr marL="69520" marR="86931" marT="19863" marB="148971" anchor="ctr"/>
                </a:tc>
                <a:tc>
                  <a:txBody>
                    <a:bodyPr/>
                    <a:lstStyle/>
                    <a:p>
                      <a:pPr algn="l"/>
                      <a:r>
                        <a:rPr lang="en-US" sz="1300" b="1" u="none" strike="noStrike" cap="none" spc="0">
                          <a:solidFill>
                            <a:schemeClr val="tx1"/>
                          </a:solidFill>
                          <a:effectLst/>
                          <a:hlinkClick r:id="rId9">
                            <a:extLst>
                              <a:ext uri="{A12FA001-AC4F-418D-AE19-62706E023703}">
                                <ahyp:hlinkClr xmlns:ahyp="http://schemas.microsoft.com/office/drawing/2018/hyperlinkcolor" val="tx"/>
                              </a:ext>
                            </a:extLst>
                          </a:hlinkClick>
                        </a:rPr>
                        <a:t>HON</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4.31%</a:t>
                      </a:r>
                    </a:p>
                  </a:txBody>
                  <a:tcPr marL="69520" marR="86931" marT="19863" marB="148971" anchor="ctr"/>
                </a:tc>
                <a:extLst>
                  <a:ext uri="{0D108BD9-81ED-4DB2-BD59-A6C34878D82A}">
                    <a16:rowId xmlns:a16="http://schemas.microsoft.com/office/drawing/2014/main" val="3278817502"/>
                  </a:ext>
                </a:extLst>
              </a:tr>
              <a:tr h="407187">
                <a:tc>
                  <a:txBody>
                    <a:bodyPr/>
                    <a:lstStyle/>
                    <a:p>
                      <a:pPr algn="l"/>
                      <a:r>
                        <a:rPr lang="en-US" sz="1300" cap="none" spc="0">
                          <a:solidFill>
                            <a:schemeClr val="tx1"/>
                          </a:solidFill>
                          <a:effectLst/>
                        </a:rPr>
                        <a:t>Visa Inc Class A</a:t>
                      </a:r>
                    </a:p>
                  </a:txBody>
                  <a:tcPr marL="69520" marR="86931" marT="19863" marB="148971" anchor="ctr"/>
                </a:tc>
                <a:tc>
                  <a:txBody>
                    <a:bodyPr/>
                    <a:lstStyle/>
                    <a:p>
                      <a:pPr algn="l"/>
                      <a:r>
                        <a:rPr lang="en-US" sz="1300" b="1" u="none" strike="noStrike" cap="none" spc="0">
                          <a:solidFill>
                            <a:schemeClr val="tx1"/>
                          </a:solidFill>
                          <a:effectLst/>
                          <a:hlinkClick r:id="rId10">
                            <a:extLst>
                              <a:ext uri="{A12FA001-AC4F-418D-AE19-62706E023703}">
                                <ahyp:hlinkClr xmlns:ahyp="http://schemas.microsoft.com/office/drawing/2018/hyperlinkcolor" val="tx"/>
                              </a:ext>
                            </a:extLst>
                          </a:hlinkClick>
                        </a:rPr>
                        <a:t>V</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4.26%</a:t>
                      </a:r>
                    </a:p>
                  </a:txBody>
                  <a:tcPr marL="69520" marR="86931" marT="19863" marB="148971" anchor="ctr"/>
                </a:tc>
                <a:extLst>
                  <a:ext uri="{0D108BD9-81ED-4DB2-BD59-A6C34878D82A}">
                    <a16:rowId xmlns:a16="http://schemas.microsoft.com/office/drawing/2014/main" val="3653431461"/>
                  </a:ext>
                </a:extLst>
              </a:tr>
              <a:tr h="407187">
                <a:tc>
                  <a:txBody>
                    <a:bodyPr/>
                    <a:lstStyle/>
                    <a:p>
                      <a:pPr algn="l"/>
                      <a:r>
                        <a:rPr lang="en-US" sz="1300" cap="none" spc="0">
                          <a:solidFill>
                            <a:schemeClr val="tx1"/>
                          </a:solidFill>
                          <a:effectLst/>
                        </a:rPr>
                        <a:t>Amgen Inc</a:t>
                      </a:r>
                    </a:p>
                  </a:txBody>
                  <a:tcPr marL="69520" marR="86931" marT="19863" marB="148971" anchor="ctr"/>
                </a:tc>
                <a:tc>
                  <a:txBody>
                    <a:bodyPr/>
                    <a:lstStyle/>
                    <a:p>
                      <a:pPr algn="l"/>
                      <a:r>
                        <a:rPr lang="en-US" sz="1300" b="1" u="none" strike="noStrike" cap="none" spc="0">
                          <a:solidFill>
                            <a:schemeClr val="tx1"/>
                          </a:solidFill>
                          <a:effectLst/>
                          <a:hlinkClick r:id="rId11">
                            <a:extLst>
                              <a:ext uri="{A12FA001-AC4F-418D-AE19-62706E023703}">
                                <ahyp:hlinkClr xmlns:ahyp="http://schemas.microsoft.com/office/drawing/2018/hyperlinkcolor" val="tx"/>
                              </a:ext>
                            </a:extLst>
                          </a:hlinkClick>
                        </a:rPr>
                        <a:t>AMGN</a:t>
                      </a:r>
                      <a:endParaRPr lang="en-US" sz="1300" cap="none" spc="0">
                        <a:solidFill>
                          <a:schemeClr val="tx1"/>
                        </a:solidFill>
                        <a:effectLst/>
                      </a:endParaRPr>
                    </a:p>
                  </a:txBody>
                  <a:tcPr marL="69520" marR="86931" marT="19863" marB="148971" anchor="ctr"/>
                </a:tc>
                <a:tc>
                  <a:txBody>
                    <a:bodyPr/>
                    <a:lstStyle/>
                    <a:p>
                      <a:r>
                        <a:rPr lang="en-US" sz="1300" cap="none" spc="0">
                          <a:solidFill>
                            <a:schemeClr val="tx1"/>
                          </a:solidFill>
                          <a:effectLst/>
                        </a:rPr>
                        <a:t>4.19%</a:t>
                      </a:r>
                    </a:p>
                  </a:txBody>
                  <a:tcPr marL="69520" marR="86931" marT="19863" marB="148971" anchor="ctr"/>
                </a:tc>
                <a:extLst>
                  <a:ext uri="{0D108BD9-81ED-4DB2-BD59-A6C34878D82A}">
                    <a16:rowId xmlns:a16="http://schemas.microsoft.com/office/drawing/2014/main" val="3512443099"/>
                  </a:ext>
                </a:extLst>
              </a:tr>
              <a:tr h="407187">
                <a:tc>
                  <a:txBody>
                    <a:bodyPr/>
                    <a:lstStyle/>
                    <a:p>
                      <a:pPr algn="l"/>
                      <a:r>
                        <a:rPr lang="en-US" sz="1300" cap="none" spc="0">
                          <a:solidFill>
                            <a:schemeClr val="tx1"/>
                          </a:solidFill>
                          <a:effectLst/>
                        </a:rPr>
                        <a:t>Boeing Co</a:t>
                      </a:r>
                    </a:p>
                  </a:txBody>
                  <a:tcPr marL="69520" marR="86931" marT="19863" marB="148971" anchor="ctr"/>
                </a:tc>
                <a:tc>
                  <a:txBody>
                    <a:bodyPr/>
                    <a:lstStyle/>
                    <a:p>
                      <a:pPr algn="l"/>
                      <a:r>
                        <a:rPr lang="en-US" sz="1300" b="1" u="none" strike="noStrike" cap="none" spc="0">
                          <a:solidFill>
                            <a:schemeClr val="tx1"/>
                          </a:solidFill>
                          <a:effectLst/>
                          <a:hlinkClick r:id="rId12">
                            <a:extLst>
                              <a:ext uri="{A12FA001-AC4F-418D-AE19-62706E023703}">
                                <ahyp:hlinkClr xmlns:ahyp="http://schemas.microsoft.com/office/drawing/2018/hyperlinkcolor" val="tx"/>
                              </a:ext>
                            </a:extLst>
                          </a:hlinkClick>
                        </a:rPr>
                        <a:t>BA</a:t>
                      </a:r>
                      <a:endParaRPr lang="en-US" sz="1300" cap="none" spc="0">
                        <a:solidFill>
                          <a:schemeClr val="tx1"/>
                        </a:solidFill>
                        <a:effectLst/>
                      </a:endParaRPr>
                    </a:p>
                  </a:txBody>
                  <a:tcPr marL="69520" marR="86931" marT="19863" marB="148971" anchor="ctr"/>
                </a:tc>
                <a:tc>
                  <a:txBody>
                    <a:bodyPr/>
                    <a:lstStyle/>
                    <a:p>
                      <a:r>
                        <a:rPr lang="en-US" sz="1300" cap="none" spc="0" dirty="0">
                          <a:solidFill>
                            <a:schemeClr val="tx1"/>
                          </a:solidFill>
                          <a:effectLst/>
                        </a:rPr>
                        <a:t>4.08%</a:t>
                      </a:r>
                    </a:p>
                  </a:txBody>
                  <a:tcPr marL="69520" marR="86931" marT="19863" marB="148971" anchor="ctr"/>
                </a:tc>
                <a:extLst>
                  <a:ext uri="{0D108BD9-81ED-4DB2-BD59-A6C34878D82A}">
                    <a16:rowId xmlns:a16="http://schemas.microsoft.com/office/drawing/2014/main" val="1951855841"/>
                  </a:ext>
                </a:extLst>
              </a:tr>
            </a:tbl>
          </a:graphicData>
        </a:graphic>
      </p:graphicFrame>
    </p:spTree>
    <p:extLst>
      <p:ext uri="{BB962C8B-B14F-4D97-AF65-F5344CB8AC3E}">
        <p14:creationId xmlns:p14="http://schemas.microsoft.com/office/powerpoint/2010/main" val="3439811818"/>
      </p:ext>
    </p:extLst>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9B6A285-A815-C24D-A4FF-C3EB5E4D6FB6}"/>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(69.58%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0EFA46D0-1084-78D7-CAD6-82A3FE92EB10}"/>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chemeClr val="bg1"/>
                </a:solidFill>
              </a:rPr>
              <a:t>Consumer Discretionary</a:t>
            </a:r>
          </a:p>
        </p:txBody>
      </p:sp>
      <p:graphicFrame>
        <p:nvGraphicFramePr>
          <p:cNvPr id="8" name="Content Placeholder 3">
            <a:extLst>
              <a:ext uri="{FF2B5EF4-FFF2-40B4-BE49-F238E27FC236}">
                <a16:creationId xmlns:a16="http://schemas.microsoft.com/office/drawing/2014/main" id="{94BB3F72-0020-1A40-A857-EBB562783A84}"/>
              </a:ext>
            </a:extLst>
          </p:cNvPr>
          <p:cNvGraphicFramePr>
            <a:graphicFrameLocks/>
          </p:cNvGraphicFramePr>
          <p:nvPr>
            <p:extLst>
              <p:ext uri="{D42A27DB-BD31-4B8C-83A1-F6EECF244321}">
                <p14:modId xmlns:p14="http://schemas.microsoft.com/office/powerpoint/2010/main" val="97317008"/>
              </p:ext>
            </p:extLst>
          </p:nvPr>
        </p:nvGraphicFramePr>
        <p:xfrm>
          <a:off x="1118988" y="1203553"/>
          <a:ext cx="6112383" cy="4445433"/>
        </p:xfrm>
        <a:graphic>
          <a:graphicData uri="http://schemas.openxmlformats.org/drawingml/2006/table">
            <a:tbl>
              <a:tblPr firstRow="1" bandRow="1">
                <a:tableStyleId>{793D81CF-94F2-401A-BA57-92F5A7B2D0C5}</a:tableStyleId>
              </a:tblPr>
              <a:tblGrid>
                <a:gridCol w="2728195">
                  <a:extLst>
                    <a:ext uri="{9D8B030D-6E8A-4147-A177-3AD203B41FA5}">
                      <a16:colId xmlns:a16="http://schemas.microsoft.com/office/drawing/2014/main" val="3966279450"/>
                    </a:ext>
                  </a:extLst>
                </a:gridCol>
                <a:gridCol w="1590375">
                  <a:extLst>
                    <a:ext uri="{9D8B030D-6E8A-4147-A177-3AD203B41FA5}">
                      <a16:colId xmlns:a16="http://schemas.microsoft.com/office/drawing/2014/main" val="2596616149"/>
                    </a:ext>
                  </a:extLst>
                </a:gridCol>
                <a:gridCol w="1793813">
                  <a:extLst>
                    <a:ext uri="{9D8B030D-6E8A-4147-A177-3AD203B41FA5}">
                      <a16:colId xmlns:a16="http://schemas.microsoft.com/office/drawing/2014/main" val="3815723674"/>
                    </a:ext>
                  </a:extLst>
                </a:gridCol>
              </a:tblGrid>
              <a:tr h="424423">
                <a:tc>
                  <a:txBody>
                    <a:bodyPr/>
                    <a:lstStyle/>
                    <a:p>
                      <a:pPr algn="l"/>
                      <a:r>
                        <a:rPr lang="en-US" sz="1800" b="0">
                          <a:effectLst/>
                        </a:rPr>
                        <a:t>Name</a:t>
                      </a:r>
                    </a:p>
                  </a:txBody>
                  <a:tcPr marL="89287" marR="89287" marT="55804" marB="55804" anchor="ctr"/>
                </a:tc>
                <a:tc>
                  <a:txBody>
                    <a:bodyPr/>
                    <a:lstStyle/>
                    <a:p>
                      <a:pPr algn="l"/>
                      <a:r>
                        <a:rPr lang="en-US" sz="1800" b="0">
                          <a:effectLst/>
                        </a:rPr>
                        <a:t>Symbol</a:t>
                      </a:r>
                    </a:p>
                  </a:txBody>
                  <a:tcPr marL="89287" marR="89287" marT="55804" marB="55804" anchor="ctr"/>
                </a:tc>
                <a:tc>
                  <a:txBody>
                    <a:bodyPr/>
                    <a:lstStyle/>
                    <a:p>
                      <a:r>
                        <a:rPr lang="en-US" sz="1800" b="0">
                          <a:effectLst/>
                        </a:rPr>
                        <a:t>% Assets</a:t>
                      </a:r>
                    </a:p>
                  </a:txBody>
                  <a:tcPr marL="89287" marR="89287" marT="55804" marB="55804" anchor="ctr"/>
                </a:tc>
                <a:extLst>
                  <a:ext uri="{0D108BD9-81ED-4DB2-BD59-A6C34878D82A}">
                    <a16:rowId xmlns:a16="http://schemas.microsoft.com/office/drawing/2014/main" val="3718191135"/>
                  </a:ext>
                </a:extLst>
              </a:tr>
              <a:tr h="402101">
                <a:tc>
                  <a:txBody>
                    <a:bodyPr/>
                    <a:lstStyle/>
                    <a:p>
                      <a:pPr algn="l"/>
                      <a:r>
                        <a:rPr lang="en-US" sz="1800">
                          <a:effectLst/>
                        </a:rPr>
                        <a:t>Amazon.com Inc</a:t>
                      </a:r>
                    </a:p>
                  </a:txBody>
                  <a:tcPr marL="89287" marR="89287" marT="44643" marB="44643" anchor="ctr"/>
                </a:tc>
                <a:tc>
                  <a:txBody>
                    <a:bodyPr/>
                    <a:lstStyle/>
                    <a:p>
                      <a:pPr algn="l"/>
                      <a:r>
                        <a:rPr lang="en-US" sz="1800" b="1" u="none" strike="noStrike">
                          <a:solidFill>
                            <a:srgbClr val="000000"/>
                          </a:solidFill>
                          <a:effectLst/>
                          <a:hlinkClick r:id="rId3">
                            <a:extLst>
                              <a:ext uri="{A12FA001-AC4F-418D-AE19-62706E023703}">
                                <ahyp:hlinkClr xmlns:ahyp="http://schemas.microsoft.com/office/drawing/2018/hyperlinkcolor" val="tx"/>
                              </a:ext>
                            </a:extLst>
                          </a:hlinkClick>
                        </a:rPr>
                        <a:t>AMZN</a:t>
                      </a:r>
                      <a:endParaRPr lang="en-US" sz="1800">
                        <a:solidFill>
                          <a:srgbClr val="000000"/>
                        </a:solidFill>
                        <a:effectLst/>
                      </a:endParaRPr>
                    </a:p>
                  </a:txBody>
                  <a:tcPr marL="89287" marR="89287" marT="44643" marB="44643" anchor="ctr"/>
                </a:tc>
                <a:tc>
                  <a:txBody>
                    <a:bodyPr/>
                    <a:lstStyle/>
                    <a:p>
                      <a:r>
                        <a:rPr lang="en-US" sz="1800">
                          <a:effectLst/>
                        </a:rPr>
                        <a:t>22.52%</a:t>
                      </a:r>
                    </a:p>
                  </a:txBody>
                  <a:tcPr marL="89287" marR="89287" marT="44643" marB="44643" anchor="ctr"/>
                </a:tc>
                <a:extLst>
                  <a:ext uri="{0D108BD9-81ED-4DB2-BD59-A6C34878D82A}">
                    <a16:rowId xmlns:a16="http://schemas.microsoft.com/office/drawing/2014/main" val="1846517662"/>
                  </a:ext>
                </a:extLst>
              </a:tr>
              <a:tr h="402101">
                <a:tc>
                  <a:txBody>
                    <a:bodyPr/>
                    <a:lstStyle/>
                    <a:p>
                      <a:pPr algn="l"/>
                      <a:r>
                        <a:rPr lang="en-US" sz="1800">
                          <a:effectLst/>
                        </a:rPr>
                        <a:t>Tesla Inc</a:t>
                      </a:r>
                    </a:p>
                  </a:txBody>
                  <a:tcPr marL="89287" marR="89287" marT="44643" marB="44643" anchor="ctr"/>
                </a:tc>
                <a:tc>
                  <a:txBody>
                    <a:bodyPr/>
                    <a:lstStyle/>
                    <a:p>
                      <a:pPr algn="l"/>
                      <a:r>
                        <a:rPr lang="en-US" sz="1800" b="1" u="none" strike="noStrike">
                          <a:solidFill>
                            <a:srgbClr val="000000"/>
                          </a:solidFill>
                          <a:effectLst/>
                          <a:hlinkClick r:id="rId4">
                            <a:extLst>
                              <a:ext uri="{A12FA001-AC4F-418D-AE19-62706E023703}">
                                <ahyp:hlinkClr xmlns:ahyp="http://schemas.microsoft.com/office/drawing/2018/hyperlinkcolor" val="tx"/>
                              </a:ext>
                            </a:extLst>
                          </a:hlinkClick>
                        </a:rPr>
                        <a:t>TSLA</a:t>
                      </a:r>
                      <a:endParaRPr lang="en-US" sz="1800">
                        <a:solidFill>
                          <a:srgbClr val="000000"/>
                        </a:solidFill>
                        <a:effectLst/>
                      </a:endParaRPr>
                    </a:p>
                  </a:txBody>
                  <a:tcPr marL="89287" marR="89287" marT="44643" marB="44643" anchor="ctr"/>
                </a:tc>
                <a:tc>
                  <a:txBody>
                    <a:bodyPr/>
                    <a:lstStyle/>
                    <a:p>
                      <a:r>
                        <a:rPr lang="en-US" sz="1800">
                          <a:effectLst/>
                        </a:rPr>
                        <a:t>14.25%</a:t>
                      </a:r>
                    </a:p>
                  </a:txBody>
                  <a:tcPr marL="89287" marR="89287" marT="44643" marB="44643" anchor="ctr"/>
                </a:tc>
                <a:extLst>
                  <a:ext uri="{0D108BD9-81ED-4DB2-BD59-A6C34878D82A}">
                    <a16:rowId xmlns:a16="http://schemas.microsoft.com/office/drawing/2014/main" val="2363440480"/>
                  </a:ext>
                </a:extLst>
              </a:tr>
              <a:tr h="402101">
                <a:tc>
                  <a:txBody>
                    <a:bodyPr/>
                    <a:lstStyle/>
                    <a:p>
                      <a:pPr algn="l"/>
                      <a:r>
                        <a:rPr lang="en-US" sz="1800">
                          <a:effectLst/>
                        </a:rPr>
                        <a:t>The Home Depot Inc</a:t>
                      </a:r>
                    </a:p>
                  </a:txBody>
                  <a:tcPr marL="89287" marR="89287" marT="44643" marB="44643" anchor="ctr"/>
                </a:tc>
                <a:tc>
                  <a:txBody>
                    <a:bodyPr/>
                    <a:lstStyle/>
                    <a:p>
                      <a:pPr algn="l"/>
                      <a:r>
                        <a:rPr lang="en-US" sz="1800" b="1" u="none" strike="noStrike">
                          <a:solidFill>
                            <a:srgbClr val="000000"/>
                          </a:solidFill>
                          <a:effectLst/>
                          <a:hlinkClick r:id="rId5">
                            <a:extLst>
                              <a:ext uri="{A12FA001-AC4F-418D-AE19-62706E023703}">
                                <ahyp:hlinkClr xmlns:ahyp="http://schemas.microsoft.com/office/drawing/2018/hyperlinkcolor" val="tx"/>
                              </a:ext>
                            </a:extLst>
                          </a:hlinkClick>
                        </a:rPr>
                        <a:t>HD</a:t>
                      </a:r>
                      <a:endParaRPr lang="en-US" sz="1800">
                        <a:solidFill>
                          <a:srgbClr val="000000"/>
                        </a:solidFill>
                        <a:effectLst/>
                      </a:endParaRPr>
                    </a:p>
                  </a:txBody>
                  <a:tcPr marL="89287" marR="89287" marT="44643" marB="44643" anchor="ctr"/>
                </a:tc>
                <a:tc>
                  <a:txBody>
                    <a:bodyPr/>
                    <a:lstStyle/>
                    <a:p>
                      <a:r>
                        <a:rPr lang="en-US" sz="1800">
                          <a:effectLst/>
                        </a:rPr>
                        <a:t>8.72%</a:t>
                      </a:r>
                    </a:p>
                  </a:txBody>
                  <a:tcPr marL="89287" marR="89287" marT="44643" marB="44643" anchor="ctr"/>
                </a:tc>
                <a:extLst>
                  <a:ext uri="{0D108BD9-81ED-4DB2-BD59-A6C34878D82A}">
                    <a16:rowId xmlns:a16="http://schemas.microsoft.com/office/drawing/2014/main" val="852486040"/>
                  </a:ext>
                </a:extLst>
              </a:tr>
              <a:tr h="402101">
                <a:tc>
                  <a:txBody>
                    <a:bodyPr/>
                    <a:lstStyle/>
                    <a:p>
                      <a:pPr algn="l"/>
                      <a:r>
                        <a:rPr lang="en-US" sz="1800">
                          <a:effectLst/>
                        </a:rPr>
                        <a:t>Nike Inc Class B</a:t>
                      </a:r>
                    </a:p>
                  </a:txBody>
                  <a:tcPr marL="89287" marR="89287" marT="44643" marB="44643" anchor="ctr"/>
                </a:tc>
                <a:tc>
                  <a:txBody>
                    <a:bodyPr/>
                    <a:lstStyle/>
                    <a:p>
                      <a:pPr algn="l"/>
                      <a:r>
                        <a:rPr lang="en-US" sz="1800" b="1" u="none" strike="noStrike">
                          <a:solidFill>
                            <a:srgbClr val="000000"/>
                          </a:solidFill>
                          <a:effectLst/>
                          <a:hlinkClick r:id="rId6">
                            <a:extLst>
                              <a:ext uri="{A12FA001-AC4F-418D-AE19-62706E023703}">
                                <ahyp:hlinkClr xmlns:ahyp="http://schemas.microsoft.com/office/drawing/2018/hyperlinkcolor" val="tx"/>
                              </a:ext>
                            </a:extLst>
                          </a:hlinkClick>
                        </a:rPr>
                        <a:t>NKE</a:t>
                      </a:r>
                      <a:endParaRPr lang="en-US" sz="1800">
                        <a:solidFill>
                          <a:srgbClr val="000000"/>
                        </a:solidFill>
                        <a:effectLst/>
                      </a:endParaRPr>
                    </a:p>
                  </a:txBody>
                  <a:tcPr marL="89287" marR="89287" marT="44643" marB="44643" anchor="ctr"/>
                </a:tc>
                <a:tc>
                  <a:txBody>
                    <a:bodyPr/>
                    <a:lstStyle/>
                    <a:p>
                      <a:r>
                        <a:rPr lang="en-US" sz="1800">
                          <a:effectLst/>
                        </a:rPr>
                        <a:t>4.63%</a:t>
                      </a:r>
                    </a:p>
                  </a:txBody>
                  <a:tcPr marL="89287" marR="89287" marT="44643" marB="44643" anchor="ctr"/>
                </a:tc>
                <a:extLst>
                  <a:ext uri="{0D108BD9-81ED-4DB2-BD59-A6C34878D82A}">
                    <a16:rowId xmlns:a16="http://schemas.microsoft.com/office/drawing/2014/main" val="2681707033"/>
                  </a:ext>
                </a:extLst>
              </a:tr>
              <a:tr h="402101">
                <a:tc>
                  <a:txBody>
                    <a:bodyPr/>
                    <a:lstStyle/>
                    <a:p>
                      <a:pPr algn="l"/>
                      <a:r>
                        <a:rPr lang="en-US" sz="1800">
                          <a:effectLst/>
                        </a:rPr>
                        <a:t>McDonald's Corp</a:t>
                      </a:r>
                    </a:p>
                  </a:txBody>
                  <a:tcPr marL="89287" marR="89287" marT="44643" marB="44643" anchor="ctr"/>
                </a:tc>
                <a:tc>
                  <a:txBody>
                    <a:bodyPr/>
                    <a:lstStyle/>
                    <a:p>
                      <a:pPr algn="l"/>
                      <a:r>
                        <a:rPr lang="en-US" sz="1800" b="1" u="none" strike="noStrike">
                          <a:solidFill>
                            <a:srgbClr val="000000"/>
                          </a:solidFill>
                          <a:effectLst/>
                          <a:hlinkClick r:id="rId7">
                            <a:extLst>
                              <a:ext uri="{A12FA001-AC4F-418D-AE19-62706E023703}">
                                <ahyp:hlinkClr xmlns:ahyp="http://schemas.microsoft.com/office/drawing/2018/hyperlinkcolor" val="tx"/>
                              </a:ext>
                            </a:extLst>
                          </a:hlinkClick>
                        </a:rPr>
                        <a:t>MCD</a:t>
                      </a:r>
                      <a:endParaRPr lang="en-US" sz="1800">
                        <a:solidFill>
                          <a:srgbClr val="000000"/>
                        </a:solidFill>
                        <a:effectLst/>
                      </a:endParaRPr>
                    </a:p>
                  </a:txBody>
                  <a:tcPr marL="89287" marR="89287" marT="44643" marB="44643" anchor="ctr"/>
                </a:tc>
                <a:tc>
                  <a:txBody>
                    <a:bodyPr/>
                    <a:lstStyle/>
                    <a:p>
                      <a:r>
                        <a:rPr lang="en-US" sz="1800">
                          <a:effectLst/>
                        </a:rPr>
                        <a:t>4.51%</a:t>
                      </a:r>
                    </a:p>
                  </a:txBody>
                  <a:tcPr marL="89287" marR="89287" marT="44643" marB="44643" anchor="ctr"/>
                </a:tc>
                <a:extLst>
                  <a:ext uri="{0D108BD9-81ED-4DB2-BD59-A6C34878D82A}">
                    <a16:rowId xmlns:a16="http://schemas.microsoft.com/office/drawing/2014/main" val="859081124"/>
                  </a:ext>
                </a:extLst>
              </a:tr>
              <a:tr h="402101">
                <a:tc>
                  <a:txBody>
                    <a:bodyPr/>
                    <a:lstStyle/>
                    <a:p>
                      <a:pPr algn="l"/>
                      <a:r>
                        <a:rPr lang="en-US" sz="1800">
                          <a:effectLst/>
                        </a:rPr>
                        <a:t>Lowe's Companies Inc</a:t>
                      </a:r>
                    </a:p>
                  </a:txBody>
                  <a:tcPr marL="89287" marR="89287" marT="44643" marB="44643" anchor="ctr"/>
                </a:tc>
                <a:tc>
                  <a:txBody>
                    <a:bodyPr/>
                    <a:lstStyle/>
                    <a:p>
                      <a:pPr algn="l"/>
                      <a:r>
                        <a:rPr lang="en-US" sz="1800" b="1" u="none" strike="noStrike">
                          <a:solidFill>
                            <a:srgbClr val="000000"/>
                          </a:solidFill>
                          <a:effectLst/>
                          <a:hlinkClick r:id="rId8">
                            <a:extLst>
                              <a:ext uri="{A12FA001-AC4F-418D-AE19-62706E023703}">
                                <ahyp:hlinkClr xmlns:ahyp="http://schemas.microsoft.com/office/drawing/2018/hyperlinkcolor" val="tx"/>
                              </a:ext>
                            </a:extLst>
                          </a:hlinkClick>
                        </a:rPr>
                        <a:t>LOW</a:t>
                      </a:r>
                      <a:endParaRPr lang="en-US" sz="1800">
                        <a:solidFill>
                          <a:srgbClr val="000000"/>
                        </a:solidFill>
                        <a:effectLst/>
                      </a:endParaRPr>
                    </a:p>
                  </a:txBody>
                  <a:tcPr marL="89287" marR="89287" marT="44643" marB="44643" anchor="ctr"/>
                </a:tc>
                <a:tc>
                  <a:txBody>
                    <a:bodyPr/>
                    <a:lstStyle/>
                    <a:p>
                      <a:r>
                        <a:rPr lang="en-US" sz="1800">
                          <a:effectLst/>
                        </a:rPr>
                        <a:t>3.67%</a:t>
                      </a:r>
                    </a:p>
                  </a:txBody>
                  <a:tcPr marL="89287" marR="89287" marT="44643" marB="44643" anchor="ctr"/>
                </a:tc>
                <a:extLst>
                  <a:ext uri="{0D108BD9-81ED-4DB2-BD59-A6C34878D82A}">
                    <a16:rowId xmlns:a16="http://schemas.microsoft.com/office/drawing/2014/main" val="566641314"/>
                  </a:ext>
                </a:extLst>
              </a:tr>
              <a:tr h="402101">
                <a:tc>
                  <a:txBody>
                    <a:bodyPr/>
                    <a:lstStyle/>
                    <a:p>
                      <a:pPr algn="l"/>
                      <a:r>
                        <a:rPr lang="en-US" sz="1800">
                          <a:effectLst/>
                        </a:rPr>
                        <a:t>Starbucks Corp</a:t>
                      </a:r>
                    </a:p>
                  </a:txBody>
                  <a:tcPr marL="89287" marR="89287" marT="44643" marB="44643" anchor="ctr"/>
                </a:tc>
                <a:tc>
                  <a:txBody>
                    <a:bodyPr/>
                    <a:lstStyle/>
                    <a:p>
                      <a:pPr algn="l"/>
                      <a:r>
                        <a:rPr lang="en-US" sz="1800" b="1" u="none" strike="noStrike">
                          <a:solidFill>
                            <a:srgbClr val="000000"/>
                          </a:solidFill>
                          <a:effectLst/>
                          <a:hlinkClick r:id="rId9">
                            <a:extLst>
                              <a:ext uri="{A12FA001-AC4F-418D-AE19-62706E023703}">
                                <ahyp:hlinkClr xmlns:ahyp="http://schemas.microsoft.com/office/drawing/2018/hyperlinkcolor" val="tx"/>
                              </a:ext>
                            </a:extLst>
                          </a:hlinkClick>
                        </a:rPr>
                        <a:t>SBUX</a:t>
                      </a:r>
                      <a:endParaRPr lang="en-US" sz="1800">
                        <a:solidFill>
                          <a:srgbClr val="000000"/>
                        </a:solidFill>
                        <a:effectLst/>
                      </a:endParaRPr>
                    </a:p>
                  </a:txBody>
                  <a:tcPr marL="89287" marR="89287" marT="44643" marB="44643" anchor="ctr"/>
                </a:tc>
                <a:tc>
                  <a:txBody>
                    <a:bodyPr/>
                    <a:lstStyle/>
                    <a:p>
                      <a:r>
                        <a:rPr lang="en-US" sz="1800">
                          <a:effectLst/>
                        </a:rPr>
                        <a:t>3.53%</a:t>
                      </a:r>
                    </a:p>
                  </a:txBody>
                  <a:tcPr marL="89287" marR="89287" marT="44643" marB="44643" anchor="ctr"/>
                </a:tc>
                <a:extLst>
                  <a:ext uri="{0D108BD9-81ED-4DB2-BD59-A6C34878D82A}">
                    <a16:rowId xmlns:a16="http://schemas.microsoft.com/office/drawing/2014/main" val="693585898"/>
                  </a:ext>
                </a:extLst>
              </a:tr>
              <a:tr h="402101">
                <a:tc>
                  <a:txBody>
                    <a:bodyPr/>
                    <a:lstStyle/>
                    <a:p>
                      <a:pPr algn="l"/>
                      <a:r>
                        <a:rPr lang="en-US" sz="1800">
                          <a:effectLst/>
                        </a:rPr>
                        <a:t>Target Corp</a:t>
                      </a:r>
                    </a:p>
                  </a:txBody>
                  <a:tcPr marL="89287" marR="89287" marT="44643" marB="44643" anchor="ctr"/>
                </a:tc>
                <a:tc>
                  <a:txBody>
                    <a:bodyPr/>
                    <a:lstStyle/>
                    <a:p>
                      <a:pPr algn="l"/>
                      <a:r>
                        <a:rPr lang="en-US" sz="1800" b="1" u="none" strike="noStrike">
                          <a:solidFill>
                            <a:srgbClr val="000000"/>
                          </a:solidFill>
                          <a:effectLst/>
                          <a:hlinkClick r:id="rId10">
                            <a:extLst>
                              <a:ext uri="{A12FA001-AC4F-418D-AE19-62706E023703}">
                                <ahyp:hlinkClr xmlns:ahyp="http://schemas.microsoft.com/office/drawing/2018/hyperlinkcolor" val="tx"/>
                              </a:ext>
                            </a:extLst>
                          </a:hlinkClick>
                        </a:rPr>
                        <a:t>TGT</a:t>
                      </a:r>
                      <a:endParaRPr lang="en-US" sz="1800">
                        <a:solidFill>
                          <a:srgbClr val="000000"/>
                        </a:solidFill>
                        <a:effectLst/>
                      </a:endParaRPr>
                    </a:p>
                  </a:txBody>
                  <a:tcPr marL="89287" marR="89287" marT="44643" marB="44643" anchor="ctr"/>
                </a:tc>
                <a:tc>
                  <a:txBody>
                    <a:bodyPr/>
                    <a:lstStyle/>
                    <a:p>
                      <a:r>
                        <a:rPr lang="en-US" sz="1800">
                          <a:effectLst/>
                        </a:rPr>
                        <a:t>3.11%</a:t>
                      </a:r>
                    </a:p>
                  </a:txBody>
                  <a:tcPr marL="89287" marR="89287" marT="44643" marB="44643" anchor="ctr"/>
                </a:tc>
                <a:extLst>
                  <a:ext uri="{0D108BD9-81ED-4DB2-BD59-A6C34878D82A}">
                    <a16:rowId xmlns:a16="http://schemas.microsoft.com/office/drawing/2014/main" val="1875466663"/>
                  </a:ext>
                </a:extLst>
              </a:tr>
              <a:tr h="402101">
                <a:tc>
                  <a:txBody>
                    <a:bodyPr/>
                    <a:lstStyle/>
                    <a:p>
                      <a:pPr algn="l"/>
                      <a:r>
                        <a:rPr lang="en-US" sz="1800">
                          <a:effectLst/>
                        </a:rPr>
                        <a:t>Booking Holdings Inc</a:t>
                      </a:r>
                    </a:p>
                  </a:txBody>
                  <a:tcPr marL="89287" marR="89287" marT="44643" marB="44643" anchor="ctr"/>
                </a:tc>
                <a:tc>
                  <a:txBody>
                    <a:bodyPr/>
                    <a:lstStyle/>
                    <a:p>
                      <a:pPr algn="l"/>
                      <a:r>
                        <a:rPr lang="en-US" sz="1800" b="1" u="none" strike="noStrike">
                          <a:solidFill>
                            <a:srgbClr val="000000"/>
                          </a:solidFill>
                          <a:effectLst/>
                          <a:hlinkClick r:id="rId11">
                            <a:extLst>
                              <a:ext uri="{A12FA001-AC4F-418D-AE19-62706E023703}">
                                <ahyp:hlinkClr xmlns:ahyp="http://schemas.microsoft.com/office/drawing/2018/hyperlinkcolor" val="tx"/>
                              </a:ext>
                            </a:extLst>
                          </a:hlinkClick>
                        </a:rPr>
                        <a:t>BKNG</a:t>
                      </a:r>
                      <a:endParaRPr lang="en-US" sz="1800">
                        <a:solidFill>
                          <a:srgbClr val="000000"/>
                        </a:solidFill>
                        <a:effectLst/>
                      </a:endParaRPr>
                    </a:p>
                  </a:txBody>
                  <a:tcPr marL="89287" marR="89287" marT="44643" marB="44643" anchor="ctr"/>
                </a:tc>
                <a:tc>
                  <a:txBody>
                    <a:bodyPr/>
                    <a:lstStyle/>
                    <a:p>
                      <a:r>
                        <a:rPr lang="en-US" sz="1800">
                          <a:effectLst/>
                        </a:rPr>
                        <a:t>2.41%</a:t>
                      </a:r>
                    </a:p>
                  </a:txBody>
                  <a:tcPr marL="89287" marR="89287" marT="44643" marB="44643" anchor="ctr"/>
                </a:tc>
                <a:extLst>
                  <a:ext uri="{0D108BD9-81ED-4DB2-BD59-A6C34878D82A}">
                    <a16:rowId xmlns:a16="http://schemas.microsoft.com/office/drawing/2014/main" val="1985746723"/>
                  </a:ext>
                </a:extLst>
              </a:tr>
              <a:tr h="402101">
                <a:tc>
                  <a:txBody>
                    <a:bodyPr/>
                    <a:lstStyle/>
                    <a:p>
                      <a:pPr algn="l"/>
                      <a:r>
                        <a:rPr lang="en-US" sz="1800">
                          <a:effectLst/>
                        </a:rPr>
                        <a:t>TJX Companies Inc</a:t>
                      </a:r>
                    </a:p>
                  </a:txBody>
                  <a:tcPr marL="89287" marR="89287" marT="44643" marB="44643" anchor="ctr"/>
                </a:tc>
                <a:tc>
                  <a:txBody>
                    <a:bodyPr/>
                    <a:lstStyle/>
                    <a:p>
                      <a:pPr algn="l"/>
                      <a:r>
                        <a:rPr lang="en-US" sz="1800" b="1" u="none" strike="noStrike">
                          <a:solidFill>
                            <a:srgbClr val="000000"/>
                          </a:solidFill>
                          <a:effectLst/>
                          <a:hlinkClick r:id="rId12">
                            <a:extLst>
                              <a:ext uri="{A12FA001-AC4F-418D-AE19-62706E023703}">
                                <ahyp:hlinkClr xmlns:ahyp="http://schemas.microsoft.com/office/drawing/2018/hyperlinkcolor" val="tx"/>
                              </a:ext>
                            </a:extLst>
                          </a:hlinkClick>
                        </a:rPr>
                        <a:t>TJX</a:t>
                      </a:r>
                      <a:endParaRPr lang="en-US" sz="1800">
                        <a:solidFill>
                          <a:srgbClr val="000000"/>
                        </a:solidFill>
                        <a:effectLst/>
                      </a:endParaRPr>
                    </a:p>
                  </a:txBody>
                  <a:tcPr marL="89287" marR="89287" marT="44643" marB="44643" anchor="ctr"/>
                </a:tc>
                <a:tc>
                  <a:txBody>
                    <a:bodyPr/>
                    <a:lstStyle/>
                    <a:p>
                      <a:r>
                        <a:rPr lang="en-US" sz="1800" dirty="0">
                          <a:effectLst/>
                        </a:rPr>
                        <a:t>2.23%</a:t>
                      </a:r>
                    </a:p>
                  </a:txBody>
                  <a:tcPr marL="89287" marR="89287" marT="44643" marB="44643" anchor="ctr"/>
                </a:tc>
                <a:extLst>
                  <a:ext uri="{0D108BD9-81ED-4DB2-BD59-A6C34878D82A}">
                    <a16:rowId xmlns:a16="http://schemas.microsoft.com/office/drawing/2014/main" val="2986633126"/>
                  </a:ext>
                </a:extLst>
              </a:tr>
            </a:tbl>
          </a:graphicData>
        </a:graphic>
      </p:graphicFrame>
    </p:spTree>
    <p:extLst>
      <p:ext uri="{BB962C8B-B14F-4D97-AF65-F5344CB8AC3E}">
        <p14:creationId xmlns:p14="http://schemas.microsoft.com/office/powerpoint/2010/main" val="3825610734"/>
      </p:ext>
    </p:extLst>
  </p:cSld>
  <p:clrMapOvr>
    <a:overrideClrMapping bg1="lt1" tx1="dk1" bg2="lt2" tx2="dk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50D50970-9370-1A4F-9E7E-0D5DC55896A9}"/>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(70.05%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E964B5D0-3B37-FF76-4F12-4AB68168E3CE}"/>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Consumer Staples</a:t>
            </a:r>
          </a:p>
        </p:txBody>
      </p:sp>
      <p:graphicFrame>
        <p:nvGraphicFramePr>
          <p:cNvPr id="8" name="Content Placeholder 3">
            <a:extLst>
              <a:ext uri="{FF2B5EF4-FFF2-40B4-BE49-F238E27FC236}">
                <a16:creationId xmlns:a16="http://schemas.microsoft.com/office/drawing/2014/main" id="{DCB2B54B-3D25-1948-819B-8A7DD64F018E}"/>
              </a:ext>
            </a:extLst>
          </p:cNvPr>
          <p:cNvGraphicFramePr>
            <a:graphicFrameLocks/>
          </p:cNvGraphicFramePr>
          <p:nvPr>
            <p:extLst>
              <p:ext uri="{D42A27DB-BD31-4B8C-83A1-F6EECF244321}">
                <p14:modId xmlns:p14="http://schemas.microsoft.com/office/powerpoint/2010/main" val="2828126260"/>
              </p:ext>
            </p:extLst>
          </p:nvPr>
        </p:nvGraphicFramePr>
        <p:xfrm>
          <a:off x="1464121" y="1137621"/>
          <a:ext cx="5422116" cy="4577301"/>
        </p:xfrm>
        <a:graphic>
          <a:graphicData uri="http://schemas.openxmlformats.org/drawingml/2006/table">
            <a:tbl>
              <a:tblPr firstRow="1" bandRow="1">
                <a:tableStyleId>{793D81CF-94F2-401A-BA57-92F5A7B2D0C5}</a:tableStyleId>
              </a:tblPr>
              <a:tblGrid>
                <a:gridCol w="2483077">
                  <a:extLst>
                    <a:ext uri="{9D8B030D-6E8A-4147-A177-3AD203B41FA5}">
                      <a16:colId xmlns:a16="http://schemas.microsoft.com/office/drawing/2014/main" val="2030397799"/>
                    </a:ext>
                  </a:extLst>
                </a:gridCol>
                <a:gridCol w="1381137">
                  <a:extLst>
                    <a:ext uri="{9D8B030D-6E8A-4147-A177-3AD203B41FA5}">
                      <a16:colId xmlns:a16="http://schemas.microsoft.com/office/drawing/2014/main" val="2454306389"/>
                    </a:ext>
                  </a:extLst>
                </a:gridCol>
                <a:gridCol w="1557902">
                  <a:extLst>
                    <a:ext uri="{9D8B030D-6E8A-4147-A177-3AD203B41FA5}">
                      <a16:colId xmlns:a16="http://schemas.microsoft.com/office/drawing/2014/main" val="432028043"/>
                    </a:ext>
                  </a:extLst>
                </a:gridCol>
              </a:tblGrid>
              <a:tr h="370724">
                <a:tc>
                  <a:txBody>
                    <a:bodyPr/>
                    <a:lstStyle/>
                    <a:p>
                      <a:pPr algn="l"/>
                      <a:r>
                        <a:rPr lang="en-US" sz="1500" b="0">
                          <a:effectLst/>
                        </a:rPr>
                        <a:t>Name</a:t>
                      </a:r>
                    </a:p>
                  </a:txBody>
                  <a:tcPr marL="77579" marR="77579" marT="48486" marB="48486" anchor="ctr"/>
                </a:tc>
                <a:tc>
                  <a:txBody>
                    <a:bodyPr/>
                    <a:lstStyle/>
                    <a:p>
                      <a:pPr algn="l"/>
                      <a:r>
                        <a:rPr lang="en-US" sz="1500" b="0">
                          <a:effectLst/>
                        </a:rPr>
                        <a:t>Symbol</a:t>
                      </a:r>
                    </a:p>
                  </a:txBody>
                  <a:tcPr marL="77579" marR="77579" marT="48486" marB="48486" anchor="ctr"/>
                </a:tc>
                <a:tc>
                  <a:txBody>
                    <a:bodyPr/>
                    <a:lstStyle/>
                    <a:p>
                      <a:r>
                        <a:rPr lang="en-US" sz="1500" b="0">
                          <a:effectLst/>
                        </a:rPr>
                        <a:t>% Assets</a:t>
                      </a:r>
                    </a:p>
                  </a:txBody>
                  <a:tcPr marL="77579" marR="77579" marT="48486" marB="48486" anchor="ctr"/>
                </a:tc>
                <a:extLst>
                  <a:ext uri="{0D108BD9-81ED-4DB2-BD59-A6C34878D82A}">
                    <a16:rowId xmlns:a16="http://schemas.microsoft.com/office/drawing/2014/main" val="3445003902"/>
                  </a:ext>
                </a:extLst>
              </a:tr>
              <a:tr h="351331">
                <a:tc>
                  <a:txBody>
                    <a:bodyPr/>
                    <a:lstStyle/>
                    <a:p>
                      <a:pPr algn="l"/>
                      <a:r>
                        <a:rPr lang="en-US" sz="1500">
                          <a:effectLst/>
                        </a:rPr>
                        <a:t>Procter &amp; Gamble Co</a:t>
                      </a:r>
                    </a:p>
                  </a:txBody>
                  <a:tcPr marL="77579" marR="77579" marT="38790" marB="38790" anchor="ctr"/>
                </a:tc>
                <a:tc>
                  <a:txBody>
                    <a:bodyPr/>
                    <a:lstStyle/>
                    <a:p>
                      <a:pPr algn="l"/>
                      <a:r>
                        <a:rPr lang="en-US" sz="1500" b="1" u="none" strike="noStrike">
                          <a:solidFill>
                            <a:srgbClr val="000000"/>
                          </a:solidFill>
                          <a:effectLst/>
                          <a:hlinkClick r:id="rId4">
                            <a:extLst>
                              <a:ext uri="{A12FA001-AC4F-418D-AE19-62706E023703}">
                                <ahyp:hlinkClr xmlns:ahyp="http://schemas.microsoft.com/office/drawing/2018/hyperlinkcolor" val="tx"/>
                              </a:ext>
                            </a:extLst>
                          </a:hlinkClick>
                        </a:rPr>
                        <a:t>PG</a:t>
                      </a:r>
                      <a:endParaRPr lang="en-US" sz="1500">
                        <a:solidFill>
                          <a:srgbClr val="000000"/>
                        </a:solidFill>
                        <a:effectLst/>
                      </a:endParaRPr>
                    </a:p>
                  </a:txBody>
                  <a:tcPr marL="77579" marR="77579" marT="38790" marB="38790" anchor="ctr"/>
                </a:tc>
                <a:tc>
                  <a:txBody>
                    <a:bodyPr/>
                    <a:lstStyle/>
                    <a:p>
                      <a:r>
                        <a:rPr lang="en-US" sz="1500">
                          <a:effectLst/>
                        </a:rPr>
                        <a:t>15.54%</a:t>
                      </a:r>
                    </a:p>
                  </a:txBody>
                  <a:tcPr marL="77579" marR="77579" marT="38790" marB="38790" anchor="ctr"/>
                </a:tc>
                <a:extLst>
                  <a:ext uri="{0D108BD9-81ED-4DB2-BD59-A6C34878D82A}">
                    <a16:rowId xmlns:a16="http://schemas.microsoft.com/office/drawing/2014/main" val="3713855588"/>
                  </a:ext>
                </a:extLst>
              </a:tr>
              <a:tr h="351331">
                <a:tc>
                  <a:txBody>
                    <a:bodyPr/>
                    <a:lstStyle/>
                    <a:p>
                      <a:pPr algn="l"/>
                      <a:r>
                        <a:rPr lang="en-US" sz="1500">
                          <a:effectLst/>
                        </a:rPr>
                        <a:t>Coca-Cola Co</a:t>
                      </a:r>
                    </a:p>
                  </a:txBody>
                  <a:tcPr marL="77579" marR="77579" marT="38790" marB="38790" anchor="ctr"/>
                </a:tc>
                <a:tc>
                  <a:txBody>
                    <a:bodyPr/>
                    <a:lstStyle/>
                    <a:p>
                      <a:pPr algn="l"/>
                      <a:r>
                        <a:rPr lang="en-US" sz="1500" b="1" u="none" strike="noStrike">
                          <a:solidFill>
                            <a:srgbClr val="000000"/>
                          </a:solidFill>
                          <a:effectLst/>
                          <a:hlinkClick r:id="rId5">
                            <a:extLst>
                              <a:ext uri="{A12FA001-AC4F-418D-AE19-62706E023703}">
                                <ahyp:hlinkClr xmlns:ahyp="http://schemas.microsoft.com/office/drawing/2018/hyperlinkcolor" val="tx"/>
                              </a:ext>
                            </a:extLst>
                          </a:hlinkClick>
                        </a:rPr>
                        <a:t>KO</a:t>
                      </a:r>
                      <a:endParaRPr lang="en-US" sz="1500">
                        <a:solidFill>
                          <a:srgbClr val="000000"/>
                        </a:solidFill>
                        <a:effectLst/>
                      </a:endParaRPr>
                    </a:p>
                  </a:txBody>
                  <a:tcPr marL="77579" marR="77579" marT="38790" marB="38790" anchor="ctr"/>
                </a:tc>
                <a:tc>
                  <a:txBody>
                    <a:bodyPr/>
                    <a:lstStyle/>
                    <a:p>
                      <a:r>
                        <a:rPr lang="en-US" sz="1500">
                          <a:effectLst/>
                        </a:rPr>
                        <a:t>9.88%</a:t>
                      </a:r>
                    </a:p>
                  </a:txBody>
                  <a:tcPr marL="77579" marR="77579" marT="38790" marB="38790" anchor="ctr"/>
                </a:tc>
                <a:extLst>
                  <a:ext uri="{0D108BD9-81ED-4DB2-BD59-A6C34878D82A}">
                    <a16:rowId xmlns:a16="http://schemas.microsoft.com/office/drawing/2014/main" val="2065335681"/>
                  </a:ext>
                </a:extLst>
              </a:tr>
              <a:tr h="351331">
                <a:tc>
                  <a:txBody>
                    <a:bodyPr/>
                    <a:lstStyle/>
                    <a:p>
                      <a:pPr algn="l"/>
                      <a:r>
                        <a:rPr lang="en-US" sz="1500">
                          <a:effectLst/>
                        </a:rPr>
                        <a:t>PepsiCo Inc</a:t>
                      </a:r>
                    </a:p>
                  </a:txBody>
                  <a:tcPr marL="77579" marR="77579" marT="38790" marB="38790" anchor="ctr"/>
                </a:tc>
                <a:tc>
                  <a:txBody>
                    <a:bodyPr/>
                    <a:lstStyle/>
                    <a:p>
                      <a:pPr algn="l"/>
                      <a:r>
                        <a:rPr lang="en-US" sz="1500" b="1" u="none" strike="noStrike">
                          <a:solidFill>
                            <a:srgbClr val="000000"/>
                          </a:solidFill>
                          <a:effectLst/>
                          <a:hlinkClick r:id="rId6">
                            <a:extLst>
                              <a:ext uri="{A12FA001-AC4F-418D-AE19-62706E023703}">
                                <ahyp:hlinkClr xmlns:ahyp="http://schemas.microsoft.com/office/drawing/2018/hyperlinkcolor" val="tx"/>
                              </a:ext>
                            </a:extLst>
                          </a:hlinkClick>
                        </a:rPr>
                        <a:t>PEP</a:t>
                      </a:r>
                      <a:endParaRPr lang="en-US" sz="1500">
                        <a:solidFill>
                          <a:srgbClr val="000000"/>
                        </a:solidFill>
                        <a:effectLst/>
                      </a:endParaRPr>
                    </a:p>
                  </a:txBody>
                  <a:tcPr marL="77579" marR="77579" marT="38790" marB="38790" anchor="ctr"/>
                </a:tc>
                <a:tc>
                  <a:txBody>
                    <a:bodyPr/>
                    <a:lstStyle/>
                    <a:p>
                      <a:r>
                        <a:rPr lang="en-US" sz="1500">
                          <a:effectLst/>
                        </a:rPr>
                        <a:t>9.63%</a:t>
                      </a:r>
                    </a:p>
                  </a:txBody>
                  <a:tcPr marL="77579" marR="77579" marT="38790" marB="38790" anchor="ctr"/>
                </a:tc>
                <a:extLst>
                  <a:ext uri="{0D108BD9-81ED-4DB2-BD59-A6C34878D82A}">
                    <a16:rowId xmlns:a16="http://schemas.microsoft.com/office/drawing/2014/main" val="3982311687"/>
                  </a:ext>
                </a:extLst>
              </a:tr>
              <a:tr h="351331">
                <a:tc>
                  <a:txBody>
                    <a:bodyPr/>
                    <a:lstStyle/>
                    <a:p>
                      <a:pPr algn="l"/>
                      <a:r>
                        <a:rPr lang="en-US" sz="1500">
                          <a:effectLst/>
                        </a:rPr>
                        <a:t>Walmart Inc</a:t>
                      </a:r>
                    </a:p>
                  </a:txBody>
                  <a:tcPr marL="77579" marR="77579" marT="38790" marB="38790" anchor="ctr"/>
                </a:tc>
                <a:tc>
                  <a:txBody>
                    <a:bodyPr/>
                    <a:lstStyle/>
                    <a:p>
                      <a:pPr algn="l"/>
                      <a:r>
                        <a:rPr lang="en-US" sz="1500" b="1" u="none" strike="noStrike">
                          <a:solidFill>
                            <a:srgbClr val="000000"/>
                          </a:solidFill>
                          <a:effectLst/>
                          <a:hlinkClick r:id="rId7">
                            <a:extLst>
                              <a:ext uri="{A12FA001-AC4F-418D-AE19-62706E023703}">
                                <ahyp:hlinkClr xmlns:ahyp="http://schemas.microsoft.com/office/drawing/2018/hyperlinkcolor" val="tx"/>
                              </a:ext>
                            </a:extLst>
                          </a:hlinkClick>
                        </a:rPr>
                        <a:t>WMT</a:t>
                      </a:r>
                      <a:endParaRPr lang="en-US" sz="1500">
                        <a:solidFill>
                          <a:srgbClr val="000000"/>
                        </a:solidFill>
                        <a:effectLst/>
                      </a:endParaRPr>
                    </a:p>
                  </a:txBody>
                  <a:tcPr marL="77579" marR="77579" marT="38790" marB="38790" anchor="ctr"/>
                </a:tc>
                <a:tc>
                  <a:txBody>
                    <a:bodyPr/>
                    <a:lstStyle/>
                    <a:p>
                      <a:r>
                        <a:rPr lang="en-US" sz="1500">
                          <a:effectLst/>
                        </a:rPr>
                        <a:t>9.11%</a:t>
                      </a:r>
                    </a:p>
                  </a:txBody>
                  <a:tcPr marL="77579" marR="77579" marT="38790" marB="38790" anchor="ctr"/>
                </a:tc>
                <a:extLst>
                  <a:ext uri="{0D108BD9-81ED-4DB2-BD59-A6C34878D82A}">
                    <a16:rowId xmlns:a16="http://schemas.microsoft.com/office/drawing/2014/main" val="26582990"/>
                  </a:ext>
                </a:extLst>
              </a:tr>
              <a:tr h="351331">
                <a:tc>
                  <a:txBody>
                    <a:bodyPr/>
                    <a:lstStyle/>
                    <a:p>
                      <a:pPr algn="l"/>
                      <a:r>
                        <a:rPr lang="en-US" sz="1500">
                          <a:effectLst/>
                        </a:rPr>
                        <a:t>Costco Wholesale Corp</a:t>
                      </a:r>
                    </a:p>
                  </a:txBody>
                  <a:tcPr marL="77579" marR="77579" marT="38790" marB="38790" anchor="ctr"/>
                </a:tc>
                <a:tc>
                  <a:txBody>
                    <a:bodyPr/>
                    <a:lstStyle/>
                    <a:p>
                      <a:pPr algn="l"/>
                      <a:r>
                        <a:rPr lang="en-US" sz="1500" b="1" u="none" strike="noStrike">
                          <a:solidFill>
                            <a:srgbClr val="000000"/>
                          </a:solidFill>
                          <a:effectLst/>
                          <a:hlinkClick r:id="rId8">
                            <a:extLst>
                              <a:ext uri="{A12FA001-AC4F-418D-AE19-62706E023703}">
                                <ahyp:hlinkClr xmlns:ahyp="http://schemas.microsoft.com/office/drawing/2018/hyperlinkcolor" val="tx"/>
                              </a:ext>
                            </a:extLst>
                          </a:hlinkClick>
                        </a:rPr>
                        <a:t>COST</a:t>
                      </a:r>
                      <a:endParaRPr lang="en-US" sz="1500">
                        <a:solidFill>
                          <a:srgbClr val="000000"/>
                        </a:solidFill>
                        <a:effectLst/>
                      </a:endParaRPr>
                    </a:p>
                  </a:txBody>
                  <a:tcPr marL="77579" marR="77579" marT="38790" marB="38790" anchor="ctr"/>
                </a:tc>
                <a:tc>
                  <a:txBody>
                    <a:bodyPr/>
                    <a:lstStyle/>
                    <a:p>
                      <a:r>
                        <a:rPr lang="en-US" sz="1500">
                          <a:effectLst/>
                        </a:rPr>
                        <a:t>4.70%</a:t>
                      </a:r>
                    </a:p>
                  </a:txBody>
                  <a:tcPr marL="77579" marR="77579" marT="38790" marB="38790" anchor="ctr"/>
                </a:tc>
                <a:extLst>
                  <a:ext uri="{0D108BD9-81ED-4DB2-BD59-A6C34878D82A}">
                    <a16:rowId xmlns:a16="http://schemas.microsoft.com/office/drawing/2014/main" val="163666817"/>
                  </a:ext>
                </a:extLst>
              </a:tr>
              <a:tr h="582420">
                <a:tc>
                  <a:txBody>
                    <a:bodyPr/>
                    <a:lstStyle/>
                    <a:p>
                      <a:pPr algn="l"/>
                      <a:r>
                        <a:rPr lang="en-US" sz="1500">
                          <a:effectLst/>
                        </a:rPr>
                        <a:t>Philip Morris International Inc</a:t>
                      </a:r>
                    </a:p>
                  </a:txBody>
                  <a:tcPr marL="77579" marR="77579" marT="38790" marB="38790" anchor="ctr"/>
                </a:tc>
                <a:tc>
                  <a:txBody>
                    <a:bodyPr/>
                    <a:lstStyle/>
                    <a:p>
                      <a:pPr algn="l"/>
                      <a:r>
                        <a:rPr lang="en-US" sz="1500" b="1" u="none" strike="noStrike">
                          <a:solidFill>
                            <a:srgbClr val="000000"/>
                          </a:solidFill>
                          <a:effectLst/>
                          <a:hlinkClick r:id="rId9">
                            <a:extLst>
                              <a:ext uri="{A12FA001-AC4F-418D-AE19-62706E023703}">
                                <ahyp:hlinkClr xmlns:ahyp="http://schemas.microsoft.com/office/drawing/2018/hyperlinkcolor" val="tx"/>
                              </a:ext>
                            </a:extLst>
                          </a:hlinkClick>
                        </a:rPr>
                        <a:t>PM</a:t>
                      </a:r>
                      <a:endParaRPr lang="en-US" sz="1500">
                        <a:solidFill>
                          <a:srgbClr val="000000"/>
                        </a:solidFill>
                        <a:effectLst/>
                      </a:endParaRPr>
                    </a:p>
                  </a:txBody>
                  <a:tcPr marL="77579" marR="77579" marT="38790" marB="38790" anchor="ctr"/>
                </a:tc>
                <a:tc>
                  <a:txBody>
                    <a:bodyPr/>
                    <a:lstStyle/>
                    <a:p>
                      <a:r>
                        <a:rPr lang="en-US" sz="1500">
                          <a:effectLst/>
                        </a:rPr>
                        <a:t>4.55%</a:t>
                      </a:r>
                    </a:p>
                  </a:txBody>
                  <a:tcPr marL="77579" marR="77579" marT="38790" marB="38790" anchor="ctr"/>
                </a:tc>
                <a:extLst>
                  <a:ext uri="{0D108BD9-81ED-4DB2-BD59-A6C34878D82A}">
                    <a16:rowId xmlns:a16="http://schemas.microsoft.com/office/drawing/2014/main" val="583328262"/>
                  </a:ext>
                </a:extLst>
              </a:tr>
              <a:tr h="582420">
                <a:tc>
                  <a:txBody>
                    <a:bodyPr/>
                    <a:lstStyle/>
                    <a:p>
                      <a:pPr algn="l"/>
                      <a:r>
                        <a:rPr lang="en-US" sz="1500">
                          <a:effectLst/>
                        </a:rPr>
                        <a:t>Mondelez International Inc Class A</a:t>
                      </a:r>
                    </a:p>
                  </a:txBody>
                  <a:tcPr marL="77579" marR="77579" marT="38790" marB="38790" anchor="ctr"/>
                </a:tc>
                <a:tc>
                  <a:txBody>
                    <a:bodyPr/>
                    <a:lstStyle/>
                    <a:p>
                      <a:pPr algn="l"/>
                      <a:r>
                        <a:rPr lang="en-US" sz="1500" b="1" u="none" strike="noStrike">
                          <a:solidFill>
                            <a:srgbClr val="000000"/>
                          </a:solidFill>
                          <a:effectLst/>
                          <a:hlinkClick r:id="rId10">
                            <a:extLst>
                              <a:ext uri="{A12FA001-AC4F-418D-AE19-62706E023703}">
                                <ahyp:hlinkClr xmlns:ahyp="http://schemas.microsoft.com/office/drawing/2018/hyperlinkcolor" val="tx"/>
                              </a:ext>
                            </a:extLst>
                          </a:hlinkClick>
                        </a:rPr>
                        <a:t>MDLZ</a:t>
                      </a:r>
                      <a:endParaRPr lang="en-US" sz="1500">
                        <a:solidFill>
                          <a:srgbClr val="000000"/>
                        </a:solidFill>
                        <a:effectLst/>
                      </a:endParaRPr>
                    </a:p>
                  </a:txBody>
                  <a:tcPr marL="77579" marR="77579" marT="38790" marB="38790" anchor="ctr"/>
                </a:tc>
                <a:tc>
                  <a:txBody>
                    <a:bodyPr/>
                    <a:lstStyle/>
                    <a:p>
                      <a:r>
                        <a:rPr lang="en-US" sz="1500">
                          <a:effectLst/>
                        </a:rPr>
                        <a:t>4.44%</a:t>
                      </a:r>
                    </a:p>
                  </a:txBody>
                  <a:tcPr marL="77579" marR="77579" marT="38790" marB="38790" anchor="ctr"/>
                </a:tc>
                <a:extLst>
                  <a:ext uri="{0D108BD9-81ED-4DB2-BD59-A6C34878D82A}">
                    <a16:rowId xmlns:a16="http://schemas.microsoft.com/office/drawing/2014/main" val="2551312509"/>
                  </a:ext>
                </a:extLst>
              </a:tr>
              <a:tr h="351331">
                <a:tc>
                  <a:txBody>
                    <a:bodyPr/>
                    <a:lstStyle/>
                    <a:p>
                      <a:pPr algn="l"/>
                      <a:r>
                        <a:rPr lang="en-US" sz="1500">
                          <a:effectLst/>
                        </a:rPr>
                        <a:t>Altria Group Inc</a:t>
                      </a:r>
                    </a:p>
                  </a:txBody>
                  <a:tcPr marL="77579" marR="77579" marT="38790" marB="38790" anchor="ctr"/>
                </a:tc>
                <a:tc>
                  <a:txBody>
                    <a:bodyPr/>
                    <a:lstStyle/>
                    <a:p>
                      <a:pPr algn="l"/>
                      <a:r>
                        <a:rPr lang="en-US" sz="1500" b="1" u="none" strike="noStrike">
                          <a:solidFill>
                            <a:srgbClr val="000000"/>
                          </a:solidFill>
                          <a:effectLst/>
                          <a:hlinkClick r:id="rId11">
                            <a:extLst>
                              <a:ext uri="{A12FA001-AC4F-418D-AE19-62706E023703}">
                                <ahyp:hlinkClr xmlns:ahyp="http://schemas.microsoft.com/office/drawing/2018/hyperlinkcolor" val="tx"/>
                              </a:ext>
                            </a:extLst>
                          </a:hlinkClick>
                        </a:rPr>
                        <a:t>MO</a:t>
                      </a:r>
                      <a:endParaRPr lang="en-US" sz="1500">
                        <a:solidFill>
                          <a:srgbClr val="000000"/>
                        </a:solidFill>
                        <a:effectLst/>
                      </a:endParaRPr>
                    </a:p>
                  </a:txBody>
                  <a:tcPr marL="77579" marR="77579" marT="38790" marB="38790" anchor="ctr"/>
                </a:tc>
                <a:tc>
                  <a:txBody>
                    <a:bodyPr/>
                    <a:lstStyle/>
                    <a:p>
                      <a:r>
                        <a:rPr lang="en-US" sz="1500">
                          <a:effectLst/>
                        </a:rPr>
                        <a:t>4.35%</a:t>
                      </a:r>
                    </a:p>
                  </a:txBody>
                  <a:tcPr marL="77579" marR="77579" marT="38790" marB="38790" anchor="ctr"/>
                </a:tc>
                <a:extLst>
                  <a:ext uri="{0D108BD9-81ED-4DB2-BD59-A6C34878D82A}">
                    <a16:rowId xmlns:a16="http://schemas.microsoft.com/office/drawing/2014/main" val="2862677961"/>
                  </a:ext>
                </a:extLst>
              </a:tr>
              <a:tr h="582420">
                <a:tc>
                  <a:txBody>
                    <a:bodyPr/>
                    <a:lstStyle/>
                    <a:p>
                      <a:pPr algn="l"/>
                      <a:r>
                        <a:rPr lang="en-US" sz="1500">
                          <a:effectLst/>
                        </a:rPr>
                        <a:t>The Estee Lauder Companies Inc Class A</a:t>
                      </a:r>
                    </a:p>
                  </a:txBody>
                  <a:tcPr marL="77579" marR="77579" marT="38790" marB="38790" anchor="ctr"/>
                </a:tc>
                <a:tc>
                  <a:txBody>
                    <a:bodyPr/>
                    <a:lstStyle/>
                    <a:p>
                      <a:pPr algn="l"/>
                      <a:r>
                        <a:rPr lang="en-US" sz="1500" b="1" u="none" strike="noStrike">
                          <a:solidFill>
                            <a:srgbClr val="000000"/>
                          </a:solidFill>
                          <a:effectLst/>
                          <a:hlinkClick r:id="rId12">
                            <a:extLst>
                              <a:ext uri="{A12FA001-AC4F-418D-AE19-62706E023703}">
                                <ahyp:hlinkClr xmlns:ahyp="http://schemas.microsoft.com/office/drawing/2018/hyperlinkcolor" val="tx"/>
                              </a:ext>
                            </a:extLst>
                          </a:hlinkClick>
                        </a:rPr>
                        <a:t>EL</a:t>
                      </a:r>
                      <a:endParaRPr lang="en-US" sz="1500">
                        <a:solidFill>
                          <a:srgbClr val="000000"/>
                        </a:solidFill>
                        <a:effectLst/>
                      </a:endParaRPr>
                    </a:p>
                  </a:txBody>
                  <a:tcPr marL="77579" marR="77579" marT="38790" marB="38790" anchor="ctr"/>
                </a:tc>
                <a:tc>
                  <a:txBody>
                    <a:bodyPr/>
                    <a:lstStyle/>
                    <a:p>
                      <a:r>
                        <a:rPr lang="en-US" sz="1500">
                          <a:effectLst/>
                        </a:rPr>
                        <a:t>4.06%</a:t>
                      </a:r>
                    </a:p>
                  </a:txBody>
                  <a:tcPr marL="77579" marR="77579" marT="38790" marB="38790" anchor="ctr"/>
                </a:tc>
                <a:extLst>
                  <a:ext uri="{0D108BD9-81ED-4DB2-BD59-A6C34878D82A}">
                    <a16:rowId xmlns:a16="http://schemas.microsoft.com/office/drawing/2014/main" val="1528001374"/>
                  </a:ext>
                </a:extLst>
              </a:tr>
              <a:tr h="351331">
                <a:tc>
                  <a:txBody>
                    <a:bodyPr/>
                    <a:lstStyle/>
                    <a:p>
                      <a:pPr algn="l"/>
                      <a:r>
                        <a:rPr lang="en-US" sz="1500">
                          <a:effectLst/>
                        </a:rPr>
                        <a:t>Colgate-Palmolive Co</a:t>
                      </a:r>
                    </a:p>
                  </a:txBody>
                  <a:tcPr marL="77579" marR="77579" marT="38790" marB="38790" anchor="ctr"/>
                </a:tc>
                <a:tc>
                  <a:txBody>
                    <a:bodyPr/>
                    <a:lstStyle/>
                    <a:p>
                      <a:pPr algn="l"/>
                      <a:r>
                        <a:rPr lang="en-US" sz="1500" b="1" u="none" strike="noStrike">
                          <a:solidFill>
                            <a:srgbClr val="000000"/>
                          </a:solidFill>
                          <a:effectLst/>
                          <a:hlinkClick r:id="rId13">
                            <a:extLst>
                              <a:ext uri="{A12FA001-AC4F-418D-AE19-62706E023703}">
                                <ahyp:hlinkClr xmlns:ahyp="http://schemas.microsoft.com/office/drawing/2018/hyperlinkcolor" val="tx"/>
                              </a:ext>
                            </a:extLst>
                          </a:hlinkClick>
                        </a:rPr>
                        <a:t>CL</a:t>
                      </a:r>
                      <a:endParaRPr lang="en-US" sz="1500">
                        <a:solidFill>
                          <a:srgbClr val="000000"/>
                        </a:solidFill>
                        <a:effectLst/>
                      </a:endParaRPr>
                    </a:p>
                  </a:txBody>
                  <a:tcPr marL="77579" marR="77579" marT="38790" marB="38790" anchor="ctr"/>
                </a:tc>
                <a:tc>
                  <a:txBody>
                    <a:bodyPr/>
                    <a:lstStyle/>
                    <a:p>
                      <a:r>
                        <a:rPr lang="en-US" sz="1500" dirty="0">
                          <a:effectLst/>
                        </a:rPr>
                        <a:t>3.79%</a:t>
                      </a:r>
                    </a:p>
                  </a:txBody>
                  <a:tcPr marL="77579" marR="77579" marT="38790" marB="38790" anchor="ctr"/>
                </a:tc>
                <a:extLst>
                  <a:ext uri="{0D108BD9-81ED-4DB2-BD59-A6C34878D82A}">
                    <a16:rowId xmlns:a16="http://schemas.microsoft.com/office/drawing/2014/main" val="1907874237"/>
                  </a:ext>
                </a:extLst>
              </a:tr>
            </a:tbl>
          </a:graphicData>
        </a:graphic>
      </p:graphicFrame>
    </p:spTree>
    <p:extLst>
      <p:ext uri="{BB962C8B-B14F-4D97-AF65-F5344CB8AC3E}">
        <p14:creationId xmlns:p14="http://schemas.microsoft.com/office/powerpoint/2010/main" val="3954599677"/>
      </p:ext>
    </p:extLst>
  </p:cSld>
  <p:clrMapOvr>
    <a:overrideClrMapping bg1="lt1" tx1="dk1" bg2="lt2" tx2="dk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61"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62"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78E7633F-D16D-2744-AD5A-2F557036FCC3}"/>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(49.80% of Total Assets)</a:t>
            </a:r>
          </a:p>
        </p:txBody>
      </p:sp>
      <p:sp useBgFill="1">
        <p:nvSpPr>
          <p:cNvPr id="63"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Content Placeholder 9">
            <a:extLst>
              <a:ext uri="{FF2B5EF4-FFF2-40B4-BE49-F238E27FC236}">
                <a16:creationId xmlns:a16="http://schemas.microsoft.com/office/drawing/2014/main" id="{EBF1B17B-86D3-5446-49FB-3815EDA86583}"/>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Health care</a:t>
            </a:r>
          </a:p>
        </p:txBody>
      </p:sp>
      <p:graphicFrame>
        <p:nvGraphicFramePr>
          <p:cNvPr id="65" name="Content Placeholder 3">
            <a:extLst>
              <a:ext uri="{FF2B5EF4-FFF2-40B4-BE49-F238E27FC236}">
                <a16:creationId xmlns:a16="http://schemas.microsoft.com/office/drawing/2014/main" id="{A12DF38E-7D5F-8A43-96C0-4E9A43830EBD}"/>
              </a:ext>
            </a:extLst>
          </p:cNvPr>
          <p:cNvGraphicFramePr>
            <a:graphicFrameLocks/>
          </p:cNvGraphicFramePr>
          <p:nvPr/>
        </p:nvGraphicFramePr>
        <p:xfrm>
          <a:off x="1619107" y="1137621"/>
          <a:ext cx="5112145" cy="4577298"/>
        </p:xfrm>
        <a:graphic>
          <a:graphicData uri="http://schemas.openxmlformats.org/drawingml/2006/table">
            <a:tbl>
              <a:tblPr firstRow="1" bandRow="1">
                <a:solidFill>
                  <a:schemeClr val="bg1"/>
                </a:solidFill>
              </a:tblPr>
              <a:tblGrid>
                <a:gridCol w="2351274">
                  <a:extLst>
                    <a:ext uri="{9D8B030D-6E8A-4147-A177-3AD203B41FA5}">
                      <a16:colId xmlns:a16="http://schemas.microsoft.com/office/drawing/2014/main" val="906755540"/>
                    </a:ext>
                  </a:extLst>
                </a:gridCol>
                <a:gridCol w="1307586">
                  <a:extLst>
                    <a:ext uri="{9D8B030D-6E8A-4147-A177-3AD203B41FA5}">
                      <a16:colId xmlns:a16="http://schemas.microsoft.com/office/drawing/2014/main" val="1521979914"/>
                    </a:ext>
                  </a:extLst>
                </a:gridCol>
                <a:gridCol w="1453285">
                  <a:extLst>
                    <a:ext uri="{9D8B030D-6E8A-4147-A177-3AD203B41FA5}">
                      <a16:colId xmlns:a16="http://schemas.microsoft.com/office/drawing/2014/main" val="3129918750"/>
                    </a:ext>
                  </a:extLst>
                </a:gridCol>
              </a:tblGrid>
              <a:tr h="416118">
                <a:tc>
                  <a:txBody>
                    <a:bodyPr/>
                    <a:lstStyle/>
                    <a:p>
                      <a:pPr algn="l"/>
                      <a:r>
                        <a:rPr lang="en-US" sz="1300" b="0" cap="none" spc="0">
                          <a:solidFill>
                            <a:schemeClr val="bg1"/>
                          </a:solidFill>
                          <a:effectLst/>
                        </a:rPr>
                        <a:t>Name</a:t>
                      </a:r>
                    </a:p>
                  </a:txBody>
                  <a:tcPr marL="114286" marR="76951" marT="87912" marB="87912"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a:txBody>
                    <a:bodyPr/>
                    <a:lstStyle/>
                    <a:p>
                      <a:pPr algn="l"/>
                      <a:r>
                        <a:rPr lang="en-US" sz="1300" b="0" cap="none" spc="0">
                          <a:solidFill>
                            <a:schemeClr val="bg1"/>
                          </a:solidFill>
                          <a:effectLst/>
                        </a:rPr>
                        <a:t>Symbol</a:t>
                      </a:r>
                    </a:p>
                  </a:txBody>
                  <a:tcPr marL="114286" marR="76951" marT="87912" marB="87912"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r>
                        <a:rPr lang="en-US" sz="1300" b="0" cap="none" spc="0">
                          <a:solidFill>
                            <a:schemeClr val="bg1"/>
                          </a:solidFill>
                          <a:effectLst/>
                        </a:rPr>
                        <a:t>% Assets</a:t>
                      </a:r>
                    </a:p>
                  </a:txBody>
                  <a:tcPr marL="114286" marR="76951" marT="87912" marB="87912" anchor="ctr">
                    <a:lnL w="12700" cmpd="sng">
                      <a:noFill/>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461594814"/>
                  </a:ext>
                </a:extLst>
              </a:tr>
              <a:tr h="416118">
                <a:tc>
                  <a:txBody>
                    <a:bodyPr/>
                    <a:lstStyle/>
                    <a:p>
                      <a:pPr algn="l"/>
                      <a:r>
                        <a:rPr lang="en-US" sz="1300" cap="none" spc="0">
                          <a:solidFill>
                            <a:schemeClr val="tx1"/>
                          </a:solidFill>
                          <a:effectLst/>
                        </a:rPr>
                        <a:t>Johnson &amp; Johnson</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l"/>
                      <a:r>
                        <a:rPr lang="en-US" sz="1300" b="1" u="none" strike="noStrike" cap="none" spc="0">
                          <a:solidFill>
                            <a:schemeClr val="tx1"/>
                          </a:solidFill>
                          <a:effectLst/>
                          <a:hlinkClick r:id="rId3">
                            <a:extLst>
                              <a:ext uri="{A12FA001-AC4F-418D-AE19-62706E023703}">
                                <ahyp:hlinkClr xmlns:ahyp="http://schemas.microsoft.com/office/drawing/2018/hyperlinkcolor" val="tx"/>
                              </a:ext>
                            </a:extLst>
                          </a:hlinkClick>
                        </a:rPr>
                        <a:t>JNJ</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r>
                        <a:rPr lang="en-US" sz="1300" cap="none" spc="0">
                          <a:solidFill>
                            <a:schemeClr val="tx1"/>
                          </a:solidFill>
                          <a:effectLst/>
                        </a:rPr>
                        <a:t>9.19%</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359675388"/>
                  </a:ext>
                </a:extLst>
              </a:tr>
              <a:tr h="416118">
                <a:tc>
                  <a:txBody>
                    <a:bodyPr/>
                    <a:lstStyle/>
                    <a:p>
                      <a:pPr algn="l"/>
                      <a:r>
                        <a:rPr lang="en-US" sz="1300" cap="none" spc="0">
                          <a:solidFill>
                            <a:schemeClr val="tx1"/>
                          </a:solidFill>
                          <a:effectLst/>
                        </a:rPr>
                        <a:t>UnitedHealth Group Inc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l"/>
                      <a:r>
                        <a:rPr lang="en-US" sz="1300" b="1" u="none" strike="noStrike" cap="none" spc="0">
                          <a:solidFill>
                            <a:schemeClr val="tx1"/>
                          </a:solidFill>
                          <a:effectLst/>
                          <a:hlinkClick r:id="rId4">
                            <a:extLst>
                              <a:ext uri="{A12FA001-AC4F-418D-AE19-62706E023703}">
                                <ahyp:hlinkClr xmlns:ahyp="http://schemas.microsoft.com/office/drawing/2018/hyperlinkcolor" val="tx"/>
                              </a:ext>
                            </a:extLst>
                          </a:hlinkClick>
                        </a:rPr>
                        <a:t>UNH</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300" cap="none" spc="0">
                          <a:solidFill>
                            <a:schemeClr val="tx1"/>
                          </a:solidFill>
                          <a:effectLst/>
                        </a:rPr>
                        <a:t>8.01%</a:t>
                      </a:r>
                    </a:p>
                  </a:txBody>
                  <a:tcPr marL="114286" marR="76951" marT="87912" marB="8791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701620884"/>
                  </a:ext>
                </a:extLst>
              </a:tr>
              <a:tr h="416118">
                <a:tc>
                  <a:txBody>
                    <a:bodyPr/>
                    <a:lstStyle/>
                    <a:p>
                      <a:pPr algn="l"/>
                      <a:r>
                        <a:rPr lang="en-US" sz="1300" cap="none" spc="0">
                          <a:solidFill>
                            <a:schemeClr val="tx1"/>
                          </a:solidFill>
                          <a:effectLst/>
                        </a:rPr>
                        <a:t>Pfizer Inc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l"/>
                      <a:r>
                        <a:rPr lang="en-US" sz="1300" b="1" u="none" strike="noStrike" cap="none" spc="0">
                          <a:solidFill>
                            <a:schemeClr val="tx1"/>
                          </a:solidFill>
                          <a:effectLst/>
                          <a:hlinkClick r:id="rId5">
                            <a:extLst>
                              <a:ext uri="{A12FA001-AC4F-418D-AE19-62706E023703}">
                                <ahyp:hlinkClr xmlns:ahyp="http://schemas.microsoft.com/office/drawing/2018/hyperlinkcolor" val="tx"/>
                              </a:ext>
                            </a:extLst>
                          </a:hlinkClick>
                        </a:rPr>
                        <a:t>PFE</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r>
                        <a:rPr lang="en-US" sz="1300" cap="none" spc="0">
                          <a:solidFill>
                            <a:schemeClr val="tx1"/>
                          </a:solidFill>
                          <a:effectLst/>
                        </a:rPr>
                        <a:t>4.64%</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95094185"/>
                  </a:ext>
                </a:extLst>
              </a:tr>
              <a:tr h="416118">
                <a:tc>
                  <a:txBody>
                    <a:bodyPr/>
                    <a:lstStyle/>
                    <a:p>
                      <a:pPr algn="l"/>
                      <a:r>
                        <a:rPr lang="en-US" sz="1300" cap="none" spc="0">
                          <a:solidFill>
                            <a:schemeClr val="tx1"/>
                          </a:solidFill>
                          <a:effectLst/>
                        </a:rPr>
                        <a:t>Abbott Laboratories</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l"/>
                      <a:r>
                        <a:rPr lang="en-US" sz="1300" b="1" u="none" strike="noStrike" cap="none" spc="0">
                          <a:solidFill>
                            <a:schemeClr val="tx1"/>
                          </a:solidFill>
                          <a:effectLst/>
                          <a:hlinkClick r:id="rId6">
                            <a:extLst>
                              <a:ext uri="{A12FA001-AC4F-418D-AE19-62706E023703}">
                                <ahyp:hlinkClr xmlns:ahyp="http://schemas.microsoft.com/office/drawing/2018/hyperlinkcolor" val="tx"/>
                              </a:ext>
                            </a:extLst>
                          </a:hlinkClick>
                        </a:rPr>
                        <a:t>ABT</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300" cap="none" spc="0">
                          <a:solidFill>
                            <a:schemeClr val="tx1"/>
                          </a:solidFill>
                          <a:effectLst/>
                        </a:rPr>
                        <a:t>4.36%</a:t>
                      </a:r>
                    </a:p>
                  </a:txBody>
                  <a:tcPr marL="114286" marR="76951" marT="87912" marB="8791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1375531170"/>
                  </a:ext>
                </a:extLst>
              </a:tr>
              <a:tr h="416118">
                <a:tc>
                  <a:txBody>
                    <a:bodyPr/>
                    <a:lstStyle/>
                    <a:p>
                      <a:pPr algn="l"/>
                      <a:r>
                        <a:rPr lang="en-US" sz="1300" cap="none" spc="0">
                          <a:solidFill>
                            <a:schemeClr val="tx1"/>
                          </a:solidFill>
                          <a:effectLst/>
                        </a:rPr>
                        <a:t>AbbVie Inc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l"/>
                      <a:r>
                        <a:rPr lang="en-US" sz="1300" b="1" u="none" strike="noStrike" cap="none" spc="0">
                          <a:solidFill>
                            <a:schemeClr val="tx1"/>
                          </a:solidFill>
                          <a:effectLst/>
                          <a:hlinkClick r:id="rId7">
                            <a:extLst>
                              <a:ext uri="{A12FA001-AC4F-418D-AE19-62706E023703}">
                                <ahyp:hlinkClr xmlns:ahyp="http://schemas.microsoft.com/office/drawing/2018/hyperlinkcolor" val="tx"/>
                              </a:ext>
                            </a:extLst>
                          </a:hlinkClick>
                        </a:rPr>
                        <a:t>ABBV</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r>
                        <a:rPr lang="en-US" sz="1300" cap="none" spc="0">
                          <a:solidFill>
                            <a:schemeClr val="tx1"/>
                          </a:solidFill>
                          <a:effectLst/>
                        </a:rPr>
                        <a:t>4.21%</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241255074"/>
                  </a:ext>
                </a:extLst>
              </a:tr>
              <a:tr h="416118">
                <a:tc>
                  <a:txBody>
                    <a:bodyPr/>
                    <a:lstStyle/>
                    <a:p>
                      <a:pPr algn="l"/>
                      <a:r>
                        <a:rPr lang="en-US" sz="1300" cap="none" spc="0">
                          <a:solidFill>
                            <a:schemeClr val="tx1"/>
                          </a:solidFill>
                          <a:effectLst/>
                        </a:rPr>
                        <a:t>Thermo Fisher Scientific Inc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l"/>
                      <a:r>
                        <a:rPr lang="en-US" sz="1300" b="1" u="none" strike="noStrike" cap="none" spc="0">
                          <a:solidFill>
                            <a:schemeClr val="tx1"/>
                          </a:solidFill>
                          <a:effectLst/>
                          <a:hlinkClick r:id="rId8">
                            <a:extLst>
                              <a:ext uri="{A12FA001-AC4F-418D-AE19-62706E023703}">
                                <ahyp:hlinkClr xmlns:ahyp="http://schemas.microsoft.com/office/drawing/2018/hyperlinkcolor" val="tx"/>
                              </a:ext>
                            </a:extLst>
                          </a:hlinkClick>
                        </a:rPr>
                        <a:t>TMO</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300" cap="none" spc="0">
                          <a:solidFill>
                            <a:schemeClr val="tx1"/>
                          </a:solidFill>
                          <a:effectLst/>
                        </a:rPr>
                        <a:t>4.20%</a:t>
                      </a:r>
                    </a:p>
                  </a:txBody>
                  <a:tcPr marL="114286" marR="76951" marT="87912" marB="8791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1670358803"/>
                  </a:ext>
                </a:extLst>
              </a:tr>
              <a:tr h="416118">
                <a:tc>
                  <a:txBody>
                    <a:bodyPr/>
                    <a:lstStyle/>
                    <a:p>
                      <a:pPr algn="l"/>
                      <a:r>
                        <a:rPr lang="en-US" sz="1300" cap="none" spc="0">
                          <a:solidFill>
                            <a:schemeClr val="tx1"/>
                          </a:solidFill>
                          <a:effectLst/>
                        </a:rPr>
                        <a:t>Merck &amp; Co Inc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l"/>
                      <a:r>
                        <a:rPr lang="en-US" sz="1300" b="1" u="none" strike="noStrike" cap="none" spc="0">
                          <a:solidFill>
                            <a:schemeClr val="tx1"/>
                          </a:solidFill>
                          <a:effectLst/>
                          <a:hlinkClick r:id="rId9">
                            <a:extLst>
                              <a:ext uri="{A12FA001-AC4F-418D-AE19-62706E023703}">
                                <ahyp:hlinkClr xmlns:ahyp="http://schemas.microsoft.com/office/drawing/2018/hyperlinkcolor" val="tx"/>
                              </a:ext>
                            </a:extLst>
                          </a:hlinkClick>
                        </a:rPr>
                        <a:t>MRK</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r>
                        <a:rPr lang="en-US" sz="1300" cap="none" spc="0">
                          <a:solidFill>
                            <a:schemeClr val="tx1"/>
                          </a:solidFill>
                          <a:effectLst/>
                        </a:rPr>
                        <a:t>4.17%</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030045509"/>
                  </a:ext>
                </a:extLst>
              </a:tr>
              <a:tr h="416118">
                <a:tc>
                  <a:txBody>
                    <a:bodyPr/>
                    <a:lstStyle/>
                    <a:p>
                      <a:pPr algn="l"/>
                      <a:r>
                        <a:rPr lang="en-US" sz="1300" cap="none" spc="0">
                          <a:solidFill>
                            <a:schemeClr val="tx1"/>
                          </a:solidFill>
                          <a:effectLst/>
                        </a:rPr>
                        <a:t>Eli Lilly and Co</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l"/>
                      <a:r>
                        <a:rPr lang="en-US" sz="1300" b="1" u="none" strike="noStrike" cap="none" spc="0">
                          <a:solidFill>
                            <a:schemeClr val="tx1"/>
                          </a:solidFill>
                          <a:effectLst/>
                          <a:hlinkClick r:id="rId10">
                            <a:extLst>
                              <a:ext uri="{A12FA001-AC4F-418D-AE19-62706E023703}">
                                <ahyp:hlinkClr xmlns:ahyp="http://schemas.microsoft.com/office/drawing/2018/hyperlinkcolor" val="tx"/>
                              </a:ext>
                            </a:extLst>
                          </a:hlinkClick>
                        </a:rPr>
                        <a:t>LLY</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300" cap="none" spc="0">
                          <a:solidFill>
                            <a:schemeClr val="tx1"/>
                          </a:solidFill>
                          <a:effectLst/>
                        </a:rPr>
                        <a:t>3.87%</a:t>
                      </a:r>
                    </a:p>
                  </a:txBody>
                  <a:tcPr marL="114286" marR="76951" marT="87912" marB="8791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79299116"/>
                  </a:ext>
                </a:extLst>
              </a:tr>
              <a:tr h="416118">
                <a:tc>
                  <a:txBody>
                    <a:bodyPr/>
                    <a:lstStyle/>
                    <a:p>
                      <a:pPr algn="l"/>
                      <a:r>
                        <a:rPr lang="en-US" sz="1300" cap="none" spc="0">
                          <a:solidFill>
                            <a:schemeClr val="tx1"/>
                          </a:solidFill>
                          <a:effectLst/>
                        </a:rPr>
                        <a:t>Danaher Corp</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l"/>
                      <a:r>
                        <a:rPr lang="en-US" sz="1300" b="1" u="none" strike="noStrike" cap="none" spc="0">
                          <a:solidFill>
                            <a:schemeClr val="tx1"/>
                          </a:solidFill>
                          <a:effectLst/>
                          <a:hlinkClick r:id="rId11">
                            <a:extLst>
                              <a:ext uri="{A12FA001-AC4F-418D-AE19-62706E023703}">
                                <ahyp:hlinkClr xmlns:ahyp="http://schemas.microsoft.com/office/drawing/2018/hyperlinkcolor" val="tx"/>
                              </a:ext>
                            </a:extLst>
                          </a:hlinkClick>
                        </a:rPr>
                        <a:t>DHR</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r>
                        <a:rPr lang="en-US" sz="1300" cap="none" spc="0">
                          <a:solidFill>
                            <a:schemeClr val="tx1"/>
                          </a:solidFill>
                          <a:effectLst/>
                        </a:rPr>
                        <a:t>3.61%</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4272341557"/>
                  </a:ext>
                </a:extLst>
              </a:tr>
              <a:tr h="416118">
                <a:tc>
                  <a:txBody>
                    <a:bodyPr/>
                    <a:lstStyle/>
                    <a:p>
                      <a:pPr algn="l"/>
                      <a:r>
                        <a:rPr lang="en-US" sz="1300" cap="none" spc="0">
                          <a:solidFill>
                            <a:schemeClr val="tx1"/>
                          </a:solidFill>
                          <a:effectLst/>
                        </a:rPr>
                        <a:t>Medtronic PLC</a:t>
                      </a: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l"/>
                      <a:r>
                        <a:rPr lang="en-US" sz="1300" b="1" u="none" strike="noStrike" cap="none" spc="0">
                          <a:solidFill>
                            <a:schemeClr val="tx1"/>
                          </a:solidFill>
                          <a:effectLst/>
                          <a:hlinkClick r:id="rId12">
                            <a:extLst>
                              <a:ext uri="{A12FA001-AC4F-418D-AE19-62706E023703}">
                                <ahyp:hlinkClr xmlns:ahyp="http://schemas.microsoft.com/office/drawing/2018/hyperlinkcolor" val="tx"/>
                              </a:ext>
                            </a:extLst>
                          </a:hlinkClick>
                        </a:rPr>
                        <a:t>MDT</a:t>
                      </a:r>
                      <a:endParaRPr lang="en-US" sz="1300" cap="none" spc="0">
                        <a:solidFill>
                          <a:schemeClr val="tx1"/>
                        </a:solidFill>
                        <a:effectLst/>
                      </a:endParaRPr>
                    </a:p>
                  </a:txBody>
                  <a:tcPr marL="114286" marR="76951" marT="87912" marB="87912" anchor="ctr">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r>
                        <a:rPr lang="en-US" sz="1300" cap="none" spc="0">
                          <a:solidFill>
                            <a:schemeClr val="tx1"/>
                          </a:solidFill>
                          <a:effectLst/>
                        </a:rPr>
                        <a:t>3.54%</a:t>
                      </a:r>
                    </a:p>
                  </a:txBody>
                  <a:tcPr marL="114286" marR="76951" marT="87912" marB="87912" anchor="ctr">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96631470"/>
                  </a:ext>
                </a:extLst>
              </a:tr>
            </a:tbl>
          </a:graphicData>
        </a:graphic>
      </p:graphicFrame>
    </p:spTree>
    <p:extLst>
      <p:ext uri="{BB962C8B-B14F-4D97-AF65-F5344CB8AC3E}">
        <p14:creationId xmlns:p14="http://schemas.microsoft.com/office/powerpoint/2010/main" val="249210403"/>
      </p:ext>
    </p:extLst>
  </p:cSld>
  <p:clrMapOvr>
    <a:overrideClrMapping bg1="lt1" tx1="dk1" bg2="lt2" tx2="dk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0FE2691-B2F3-A74D-8E2D-56C1FAEC97F3}"/>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(54.76%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F3F53B19-C60D-85CA-8E53-A93829DE1B6E}"/>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Financials</a:t>
            </a:r>
          </a:p>
        </p:txBody>
      </p:sp>
      <p:graphicFrame>
        <p:nvGraphicFramePr>
          <p:cNvPr id="8" name="Content Placeholder 3">
            <a:extLst>
              <a:ext uri="{FF2B5EF4-FFF2-40B4-BE49-F238E27FC236}">
                <a16:creationId xmlns:a16="http://schemas.microsoft.com/office/drawing/2014/main" id="{CDD24483-BEA6-F74A-83E8-EC94FE63C825}"/>
              </a:ext>
            </a:extLst>
          </p:cNvPr>
          <p:cNvGraphicFramePr>
            <a:graphicFrameLocks/>
          </p:cNvGraphicFramePr>
          <p:nvPr>
            <p:extLst>
              <p:ext uri="{D42A27DB-BD31-4B8C-83A1-F6EECF244321}">
                <p14:modId xmlns:p14="http://schemas.microsoft.com/office/powerpoint/2010/main" val="3154881052"/>
              </p:ext>
            </p:extLst>
          </p:nvPr>
        </p:nvGraphicFramePr>
        <p:xfrm>
          <a:off x="1383295" y="1137621"/>
          <a:ext cx="5583769" cy="4577304"/>
        </p:xfrm>
        <a:graphic>
          <a:graphicData uri="http://schemas.openxmlformats.org/drawingml/2006/table">
            <a:tbl>
              <a:tblPr firstRow="1" bandRow="1">
                <a:tableStyleId>{793D81CF-94F2-401A-BA57-92F5A7B2D0C5}</a:tableStyleId>
              </a:tblPr>
              <a:tblGrid>
                <a:gridCol w="2485804">
                  <a:extLst>
                    <a:ext uri="{9D8B030D-6E8A-4147-A177-3AD203B41FA5}">
                      <a16:colId xmlns:a16="http://schemas.microsoft.com/office/drawing/2014/main" val="57429118"/>
                    </a:ext>
                  </a:extLst>
                </a:gridCol>
                <a:gridCol w="1456986">
                  <a:extLst>
                    <a:ext uri="{9D8B030D-6E8A-4147-A177-3AD203B41FA5}">
                      <a16:colId xmlns:a16="http://schemas.microsoft.com/office/drawing/2014/main" val="3238774228"/>
                    </a:ext>
                  </a:extLst>
                </a:gridCol>
                <a:gridCol w="1640979">
                  <a:extLst>
                    <a:ext uri="{9D8B030D-6E8A-4147-A177-3AD203B41FA5}">
                      <a16:colId xmlns:a16="http://schemas.microsoft.com/office/drawing/2014/main" val="2023742215"/>
                    </a:ext>
                  </a:extLst>
                </a:gridCol>
              </a:tblGrid>
              <a:tr h="389498">
                <a:tc>
                  <a:txBody>
                    <a:bodyPr/>
                    <a:lstStyle/>
                    <a:p>
                      <a:pPr algn="l"/>
                      <a:r>
                        <a:rPr lang="en-US" sz="1600" b="0" dirty="0">
                          <a:effectLst/>
                        </a:rPr>
                        <a:t>Name</a:t>
                      </a:r>
                    </a:p>
                  </a:txBody>
                  <a:tcPr marL="81354" marR="81354" marT="50846" marB="50846" anchor="ctr"/>
                </a:tc>
                <a:tc>
                  <a:txBody>
                    <a:bodyPr/>
                    <a:lstStyle/>
                    <a:p>
                      <a:pPr algn="l"/>
                      <a:r>
                        <a:rPr lang="en-US" sz="1600" b="0">
                          <a:effectLst/>
                        </a:rPr>
                        <a:t>Symbol</a:t>
                      </a:r>
                    </a:p>
                  </a:txBody>
                  <a:tcPr marL="81354" marR="81354" marT="50846" marB="50846" anchor="ctr"/>
                </a:tc>
                <a:tc>
                  <a:txBody>
                    <a:bodyPr/>
                    <a:lstStyle/>
                    <a:p>
                      <a:r>
                        <a:rPr lang="en-US" sz="1600" b="0">
                          <a:effectLst/>
                        </a:rPr>
                        <a:t>% Assets</a:t>
                      </a:r>
                    </a:p>
                  </a:txBody>
                  <a:tcPr marL="81354" marR="81354" marT="50846" marB="50846" anchor="ctr"/>
                </a:tc>
                <a:extLst>
                  <a:ext uri="{0D108BD9-81ED-4DB2-BD59-A6C34878D82A}">
                    <a16:rowId xmlns:a16="http://schemas.microsoft.com/office/drawing/2014/main" val="2256339099"/>
                  </a:ext>
                </a:extLst>
              </a:tr>
              <a:tr h="617267">
                <a:tc>
                  <a:txBody>
                    <a:bodyPr/>
                    <a:lstStyle/>
                    <a:p>
                      <a:pPr algn="l"/>
                      <a:r>
                        <a:rPr lang="en-US" sz="1600">
                          <a:effectLst/>
                        </a:rPr>
                        <a:t>Berkshire Hathaway Inc Class B</a:t>
                      </a:r>
                    </a:p>
                  </a:txBody>
                  <a:tcPr marL="81354" marR="81354" marT="40676" marB="40676" anchor="ctr"/>
                </a:tc>
                <a:tc>
                  <a:txBody>
                    <a:bodyPr/>
                    <a:lstStyle/>
                    <a:p>
                      <a:pPr algn="l"/>
                      <a:r>
                        <a:rPr lang="en-US" sz="1600" b="1" u="none" strike="noStrike">
                          <a:solidFill>
                            <a:srgbClr val="000000"/>
                          </a:solidFill>
                          <a:effectLst/>
                          <a:hlinkClick r:id="rId3">
                            <a:extLst>
                              <a:ext uri="{A12FA001-AC4F-418D-AE19-62706E023703}">
                                <ahyp:hlinkClr xmlns:ahyp="http://schemas.microsoft.com/office/drawing/2018/hyperlinkcolor" val="tx"/>
                              </a:ext>
                            </a:extLst>
                          </a:hlinkClick>
                        </a:rPr>
                        <a:t>BRK.B</a:t>
                      </a:r>
                      <a:endParaRPr lang="en-US" sz="1600">
                        <a:solidFill>
                          <a:srgbClr val="000000"/>
                        </a:solidFill>
                        <a:effectLst/>
                      </a:endParaRPr>
                    </a:p>
                  </a:txBody>
                  <a:tcPr marL="81354" marR="81354" marT="40676" marB="40676" anchor="ctr"/>
                </a:tc>
                <a:tc>
                  <a:txBody>
                    <a:bodyPr/>
                    <a:lstStyle/>
                    <a:p>
                      <a:r>
                        <a:rPr lang="en-US" sz="1600">
                          <a:effectLst/>
                        </a:rPr>
                        <a:t>12.83%</a:t>
                      </a:r>
                    </a:p>
                  </a:txBody>
                  <a:tcPr marL="81354" marR="81354" marT="40676" marB="40676" anchor="ctr"/>
                </a:tc>
                <a:extLst>
                  <a:ext uri="{0D108BD9-81ED-4DB2-BD59-A6C34878D82A}">
                    <a16:rowId xmlns:a16="http://schemas.microsoft.com/office/drawing/2014/main" val="1985260120"/>
                  </a:ext>
                </a:extLst>
              </a:tr>
              <a:tr h="369159">
                <a:tc>
                  <a:txBody>
                    <a:bodyPr/>
                    <a:lstStyle/>
                    <a:p>
                      <a:pPr algn="l"/>
                      <a:r>
                        <a:rPr lang="en-US" sz="1600">
                          <a:effectLst/>
                        </a:rPr>
                        <a:t>JPMorgan Chase &amp; Co</a:t>
                      </a:r>
                    </a:p>
                  </a:txBody>
                  <a:tcPr marL="81354" marR="81354" marT="40676" marB="40676" anchor="ctr"/>
                </a:tc>
                <a:tc>
                  <a:txBody>
                    <a:bodyPr/>
                    <a:lstStyle/>
                    <a:p>
                      <a:pPr algn="l"/>
                      <a:r>
                        <a:rPr lang="en-US" sz="1600" b="1" u="none" strike="noStrike">
                          <a:solidFill>
                            <a:srgbClr val="000000"/>
                          </a:solidFill>
                          <a:effectLst/>
                          <a:hlinkClick r:id="rId4">
                            <a:extLst>
                              <a:ext uri="{A12FA001-AC4F-418D-AE19-62706E023703}">
                                <ahyp:hlinkClr xmlns:ahyp="http://schemas.microsoft.com/office/drawing/2018/hyperlinkcolor" val="tx"/>
                              </a:ext>
                            </a:extLst>
                          </a:hlinkClick>
                        </a:rPr>
                        <a:t>JPM</a:t>
                      </a:r>
                      <a:endParaRPr lang="en-US" sz="1600">
                        <a:solidFill>
                          <a:srgbClr val="000000"/>
                        </a:solidFill>
                        <a:effectLst/>
                      </a:endParaRPr>
                    </a:p>
                  </a:txBody>
                  <a:tcPr marL="81354" marR="81354" marT="40676" marB="40676" anchor="ctr"/>
                </a:tc>
                <a:tc>
                  <a:txBody>
                    <a:bodyPr/>
                    <a:lstStyle/>
                    <a:p>
                      <a:r>
                        <a:rPr lang="en-US" sz="1600">
                          <a:effectLst/>
                        </a:rPr>
                        <a:t>11.47%</a:t>
                      </a:r>
                    </a:p>
                  </a:txBody>
                  <a:tcPr marL="81354" marR="81354" marT="40676" marB="40676" anchor="ctr"/>
                </a:tc>
                <a:extLst>
                  <a:ext uri="{0D108BD9-81ED-4DB2-BD59-A6C34878D82A}">
                    <a16:rowId xmlns:a16="http://schemas.microsoft.com/office/drawing/2014/main" val="3353402919"/>
                  </a:ext>
                </a:extLst>
              </a:tr>
              <a:tr h="369159">
                <a:tc>
                  <a:txBody>
                    <a:bodyPr/>
                    <a:lstStyle/>
                    <a:p>
                      <a:pPr algn="l"/>
                      <a:r>
                        <a:rPr lang="en-US" sz="1600">
                          <a:effectLst/>
                        </a:rPr>
                        <a:t>Bank of America Corp</a:t>
                      </a:r>
                    </a:p>
                  </a:txBody>
                  <a:tcPr marL="81354" marR="81354" marT="40676" marB="40676" anchor="ctr"/>
                </a:tc>
                <a:tc>
                  <a:txBody>
                    <a:bodyPr/>
                    <a:lstStyle/>
                    <a:p>
                      <a:pPr algn="l"/>
                      <a:r>
                        <a:rPr lang="en-US" sz="1600" b="1" u="none" strike="noStrike">
                          <a:solidFill>
                            <a:srgbClr val="000000"/>
                          </a:solidFill>
                          <a:effectLst/>
                          <a:hlinkClick r:id="rId5">
                            <a:extLst>
                              <a:ext uri="{A12FA001-AC4F-418D-AE19-62706E023703}">
                                <ahyp:hlinkClr xmlns:ahyp="http://schemas.microsoft.com/office/drawing/2018/hyperlinkcolor" val="tx"/>
                              </a:ext>
                            </a:extLst>
                          </a:hlinkClick>
                        </a:rPr>
                        <a:t>BAC</a:t>
                      </a:r>
                      <a:endParaRPr lang="en-US" sz="1600">
                        <a:solidFill>
                          <a:srgbClr val="000000"/>
                        </a:solidFill>
                        <a:effectLst/>
                      </a:endParaRPr>
                    </a:p>
                  </a:txBody>
                  <a:tcPr marL="81354" marR="81354" marT="40676" marB="40676" anchor="ctr"/>
                </a:tc>
                <a:tc>
                  <a:txBody>
                    <a:bodyPr/>
                    <a:lstStyle/>
                    <a:p>
                      <a:r>
                        <a:rPr lang="en-US" sz="1600">
                          <a:effectLst/>
                        </a:rPr>
                        <a:t>7.57%</a:t>
                      </a:r>
                    </a:p>
                  </a:txBody>
                  <a:tcPr marL="81354" marR="81354" marT="40676" marB="40676" anchor="ctr"/>
                </a:tc>
                <a:extLst>
                  <a:ext uri="{0D108BD9-81ED-4DB2-BD59-A6C34878D82A}">
                    <a16:rowId xmlns:a16="http://schemas.microsoft.com/office/drawing/2014/main" val="2924671509"/>
                  </a:ext>
                </a:extLst>
              </a:tr>
              <a:tr h="369159">
                <a:tc>
                  <a:txBody>
                    <a:bodyPr/>
                    <a:lstStyle/>
                    <a:p>
                      <a:pPr algn="l"/>
                      <a:r>
                        <a:rPr lang="en-US" sz="1600">
                          <a:effectLst/>
                        </a:rPr>
                        <a:t>Wells Fargo &amp; Co</a:t>
                      </a:r>
                    </a:p>
                  </a:txBody>
                  <a:tcPr marL="81354" marR="81354" marT="40676" marB="40676" anchor="ctr"/>
                </a:tc>
                <a:tc>
                  <a:txBody>
                    <a:bodyPr/>
                    <a:lstStyle/>
                    <a:p>
                      <a:pPr algn="l"/>
                      <a:r>
                        <a:rPr lang="en-US" sz="1600" b="1" u="none" strike="noStrike">
                          <a:solidFill>
                            <a:srgbClr val="000000"/>
                          </a:solidFill>
                          <a:effectLst/>
                          <a:hlinkClick r:id="rId6">
                            <a:extLst>
                              <a:ext uri="{A12FA001-AC4F-418D-AE19-62706E023703}">
                                <ahyp:hlinkClr xmlns:ahyp="http://schemas.microsoft.com/office/drawing/2018/hyperlinkcolor" val="tx"/>
                              </a:ext>
                            </a:extLst>
                          </a:hlinkClick>
                        </a:rPr>
                        <a:t>WFC</a:t>
                      </a:r>
                      <a:endParaRPr lang="en-US" sz="1600">
                        <a:solidFill>
                          <a:srgbClr val="000000"/>
                        </a:solidFill>
                        <a:effectLst/>
                      </a:endParaRPr>
                    </a:p>
                  </a:txBody>
                  <a:tcPr marL="81354" marR="81354" marT="40676" marB="40676" anchor="ctr"/>
                </a:tc>
                <a:tc>
                  <a:txBody>
                    <a:bodyPr/>
                    <a:lstStyle/>
                    <a:p>
                      <a:r>
                        <a:rPr lang="en-US" sz="1600">
                          <a:effectLst/>
                        </a:rPr>
                        <a:t>4.56%</a:t>
                      </a:r>
                    </a:p>
                  </a:txBody>
                  <a:tcPr marL="81354" marR="81354" marT="40676" marB="40676" anchor="ctr"/>
                </a:tc>
                <a:extLst>
                  <a:ext uri="{0D108BD9-81ED-4DB2-BD59-A6C34878D82A}">
                    <a16:rowId xmlns:a16="http://schemas.microsoft.com/office/drawing/2014/main" val="1255156978"/>
                  </a:ext>
                </a:extLst>
              </a:tr>
              <a:tr h="369159">
                <a:tc>
                  <a:txBody>
                    <a:bodyPr/>
                    <a:lstStyle/>
                    <a:p>
                      <a:pPr algn="l"/>
                      <a:r>
                        <a:rPr lang="en-US" sz="1600">
                          <a:effectLst/>
                        </a:rPr>
                        <a:t>Citigroup Inc</a:t>
                      </a:r>
                    </a:p>
                  </a:txBody>
                  <a:tcPr marL="81354" marR="81354" marT="40676" marB="40676" anchor="ctr"/>
                </a:tc>
                <a:tc>
                  <a:txBody>
                    <a:bodyPr/>
                    <a:lstStyle/>
                    <a:p>
                      <a:pPr algn="l"/>
                      <a:r>
                        <a:rPr lang="en-US" sz="1600" b="1" u="none" strike="noStrike">
                          <a:solidFill>
                            <a:srgbClr val="000000"/>
                          </a:solidFill>
                          <a:effectLst/>
                          <a:hlinkClick r:id="rId7">
                            <a:extLst>
                              <a:ext uri="{A12FA001-AC4F-418D-AE19-62706E023703}">
                                <ahyp:hlinkClr xmlns:ahyp="http://schemas.microsoft.com/office/drawing/2018/hyperlinkcolor" val="tx"/>
                              </a:ext>
                            </a:extLst>
                          </a:hlinkClick>
                        </a:rPr>
                        <a:t>C</a:t>
                      </a:r>
                      <a:endParaRPr lang="en-US" sz="1600">
                        <a:solidFill>
                          <a:srgbClr val="000000"/>
                        </a:solidFill>
                        <a:effectLst/>
                      </a:endParaRPr>
                    </a:p>
                  </a:txBody>
                  <a:tcPr marL="81354" marR="81354" marT="40676" marB="40676" anchor="ctr"/>
                </a:tc>
                <a:tc>
                  <a:txBody>
                    <a:bodyPr/>
                    <a:lstStyle/>
                    <a:p>
                      <a:r>
                        <a:rPr lang="en-US" sz="1600">
                          <a:effectLst/>
                        </a:rPr>
                        <a:t>3.56%</a:t>
                      </a:r>
                    </a:p>
                  </a:txBody>
                  <a:tcPr marL="81354" marR="81354" marT="40676" marB="40676" anchor="ctr"/>
                </a:tc>
                <a:extLst>
                  <a:ext uri="{0D108BD9-81ED-4DB2-BD59-A6C34878D82A}">
                    <a16:rowId xmlns:a16="http://schemas.microsoft.com/office/drawing/2014/main" val="801049989"/>
                  </a:ext>
                </a:extLst>
              </a:tr>
              <a:tr h="369159">
                <a:tc>
                  <a:txBody>
                    <a:bodyPr/>
                    <a:lstStyle/>
                    <a:p>
                      <a:pPr algn="l"/>
                      <a:r>
                        <a:rPr lang="en-US" sz="1600">
                          <a:effectLst/>
                        </a:rPr>
                        <a:t>Morgan Stanley</a:t>
                      </a:r>
                    </a:p>
                  </a:txBody>
                  <a:tcPr marL="81354" marR="81354" marT="40676" marB="40676" anchor="ctr"/>
                </a:tc>
                <a:tc>
                  <a:txBody>
                    <a:bodyPr/>
                    <a:lstStyle/>
                    <a:p>
                      <a:pPr algn="l"/>
                      <a:r>
                        <a:rPr lang="en-US" sz="1600" b="1" u="none" strike="noStrike">
                          <a:solidFill>
                            <a:srgbClr val="000000"/>
                          </a:solidFill>
                          <a:effectLst/>
                          <a:hlinkClick r:id="rId8">
                            <a:extLst>
                              <a:ext uri="{A12FA001-AC4F-418D-AE19-62706E023703}">
                                <ahyp:hlinkClr xmlns:ahyp="http://schemas.microsoft.com/office/drawing/2018/hyperlinkcolor" val="tx"/>
                              </a:ext>
                            </a:extLst>
                          </a:hlinkClick>
                        </a:rPr>
                        <a:t>MS</a:t>
                      </a:r>
                      <a:endParaRPr lang="en-US" sz="1600">
                        <a:solidFill>
                          <a:srgbClr val="000000"/>
                        </a:solidFill>
                        <a:effectLst/>
                      </a:endParaRPr>
                    </a:p>
                  </a:txBody>
                  <a:tcPr marL="81354" marR="81354" marT="40676" marB="40676" anchor="ctr"/>
                </a:tc>
                <a:tc>
                  <a:txBody>
                    <a:bodyPr/>
                    <a:lstStyle/>
                    <a:p>
                      <a:r>
                        <a:rPr lang="en-US" sz="1600">
                          <a:effectLst/>
                        </a:rPr>
                        <a:t>3.32%</a:t>
                      </a:r>
                    </a:p>
                  </a:txBody>
                  <a:tcPr marL="81354" marR="81354" marT="40676" marB="40676" anchor="ctr"/>
                </a:tc>
                <a:extLst>
                  <a:ext uri="{0D108BD9-81ED-4DB2-BD59-A6C34878D82A}">
                    <a16:rowId xmlns:a16="http://schemas.microsoft.com/office/drawing/2014/main" val="2026553923"/>
                  </a:ext>
                </a:extLst>
              </a:tr>
              <a:tr h="617267">
                <a:tc>
                  <a:txBody>
                    <a:bodyPr/>
                    <a:lstStyle/>
                    <a:p>
                      <a:pPr algn="l"/>
                      <a:r>
                        <a:rPr lang="en-US" sz="1600">
                          <a:effectLst/>
                        </a:rPr>
                        <a:t>Goldman Sachs Group Inc</a:t>
                      </a:r>
                    </a:p>
                  </a:txBody>
                  <a:tcPr marL="81354" marR="81354" marT="40676" marB="40676" anchor="ctr"/>
                </a:tc>
                <a:tc>
                  <a:txBody>
                    <a:bodyPr/>
                    <a:lstStyle/>
                    <a:p>
                      <a:pPr algn="l"/>
                      <a:r>
                        <a:rPr lang="en-US" sz="1600" b="1" u="none" strike="noStrike">
                          <a:solidFill>
                            <a:srgbClr val="000000"/>
                          </a:solidFill>
                          <a:effectLst/>
                          <a:hlinkClick r:id="rId9">
                            <a:extLst>
                              <a:ext uri="{A12FA001-AC4F-418D-AE19-62706E023703}">
                                <ahyp:hlinkClr xmlns:ahyp="http://schemas.microsoft.com/office/drawing/2018/hyperlinkcolor" val="tx"/>
                              </a:ext>
                            </a:extLst>
                          </a:hlinkClick>
                        </a:rPr>
                        <a:t>GS</a:t>
                      </a:r>
                      <a:endParaRPr lang="en-US" sz="1600">
                        <a:solidFill>
                          <a:srgbClr val="000000"/>
                        </a:solidFill>
                        <a:effectLst/>
                      </a:endParaRPr>
                    </a:p>
                  </a:txBody>
                  <a:tcPr marL="81354" marR="81354" marT="40676" marB="40676" anchor="ctr"/>
                </a:tc>
                <a:tc>
                  <a:txBody>
                    <a:bodyPr/>
                    <a:lstStyle/>
                    <a:p>
                      <a:r>
                        <a:rPr lang="en-US" sz="1600">
                          <a:effectLst/>
                        </a:rPr>
                        <a:t>3.15%</a:t>
                      </a:r>
                    </a:p>
                  </a:txBody>
                  <a:tcPr marL="81354" marR="81354" marT="40676" marB="40676" anchor="ctr"/>
                </a:tc>
                <a:extLst>
                  <a:ext uri="{0D108BD9-81ED-4DB2-BD59-A6C34878D82A}">
                    <a16:rowId xmlns:a16="http://schemas.microsoft.com/office/drawing/2014/main" val="2134770588"/>
                  </a:ext>
                </a:extLst>
              </a:tr>
              <a:tr h="369159">
                <a:tc>
                  <a:txBody>
                    <a:bodyPr/>
                    <a:lstStyle/>
                    <a:p>
                      <a:pPr algn="l"/>
                      <a:r>
                        <a:rPr lang="en-US" sz="1600">
                          <a:effectLst/>
                        </a:rPr>
                        <a:t>BlackRock Inc</a:t>
                      </a:r>
                    </a:p>
                  </a:txBody>
                  <a:tcPr marL="81354" marR="81354" marT="40676" marB="40676" anchor="ctr"/>
                </a:tc>
                <a:tc>
                  <a:txBody>
                    <a:bodyPr/>
                    <a:lstStyle/>
                    <a:p>
                      <a:pPr algn="l"/>
                      <a:r>
                        <a:rPr lang="en-US" sz="1600" b="1" u="none" strike="noStrike">
                          <a:solidFill>
                            <a:srgbClr val="000000"/>
                          </a:solidFill>
                          <a:effectLst/>
                          <a:hlinkClick r:id="rId10">
                            <a:extLst>
                              <a:ext uri="{A12FA001-AC4F-418D-AE19-62706E023703}">
                                <ahyp:hlinkClr xmlns:ahyp="http://schemas.microsoft.com/office/drawing/2018/hyperlinkcolor" val="tx"/>
                              </a:ext>
                            </a:extLst>
                          </a:hlinkClick>
                        </a:rPr>
                        <a:t>BLK</a:t>
                      </a:r>
                      <a:endParaRPr lang="en-US" sz="1600">
                        <a:solidFill>
                          <a:srgbClr val="000000"/>
                        </a:solidFill>
                        <a:effectLst/>
                      </a:endParaRPr>
                    </a:p>
                  </a:txBody>
                  <a:tcPr marL="81354" marR="81354" marT="40676" marB="40676" anchor="ctr"/>
                </a:tc>
                <a:tc>
                  <a:txBody>
                    <a:bodyPr/>
                    <a:lstStyle/>
                    <a:p>
                      <a:r>
                        <a:rPr lang="en-US" sz="1600">
                          <a:effectLst/>
                        </a:rPr>
                        <a:t>3.02%</a:t>
                      </a:r>
                    </a:p>
                  </a:txBody>
                  <a:tcPr marL="81354" marR="81354" marT="40676" marB="40676" anchor="ctr"/>
                </a:tc>
                <a:extLst>
                  <a:ext uri="{0D108BD9-81ED-4DB2-BD59-A6C34878D82A}">
                    <a16:rowId xmlns:a16="http://schemas.microsoft.com/office/drawing/2014/main" val="2949156547"/>
                  </a:ext>
                </a:extLst>
              </a:tr>
              <a:tr h="369159">
                <a:tc>
                  <a:txBody>
                    <a:bodyPr/>
                    <a:lstStyle/>
                    <a:p>
                      <a:pPr algn="l"/>
                      <a:r>
                        <a:rPr lang="en-US" sz="1600">
                          <a:effectLst/>
                        </a:rPr>
                        <a:t>Charles Schwab Corp</a:t>
                      </a:r>
                    </a:p>
                  </a:txBody>
                  <a:tcPr marL="81354" marR="81354" marT="40676" marB="40676" anchor="ctr"/>
                </a:tc>
                <a:tc>
                  <a:txBody>
                    <a:bodyPr/>
                    <a:lstStyle/>
                    <a:p>
                      <a:pPr algn="l"/>
                      <a:r>
                        <a:rPr lang="en-US" sz="1600" b="1" u="none" strike="noStrike">
                          <a:solidFill>
                            <a:srgbClr val="000000"/>
                          </a:solidFill>
                          <a:effectLst/>
                          <a:hlinkClick r:id="rId11">
                            <a:extLst>
                              <a:ext uri="{A12FA001-AC4F-418D-AE19-62706E023703}">
                                <ahyp:hlinkClr xmlns:ahyp="http://schemas.microsoft.com/office/drawing/2018/hyperlinkcolor" val="tx"/>
                              </a:ext>
                            </a:extLst>
                          </a:hlinkClick>
                        </a:rPr>
                        <a:t>SCHW</a:t>
                      </a:r>
                      <a:endParaRPr lang="en-US" sz="1600">
                        <a:solidFill>
                          <a:srgbClr val="000000"/>
                        </a:solidFill>
                        <a:effectLst/>
                      </a:endParaRPr>
                    </a:p>
                  </a:txBody>
                  <a:tcPr marL="81354" marR="81354" marT="40676" marB="40676" anchor="ctr"/>
                </a:tc>
                <a:tc>
                  <a:txBody>
                    <a:bodyPr/>
                    <a:lstStyle/>
                    <a:p>
                      <a:r>
                        <a:rPr lang="en-US" sz="1600">
                          <a:effectLst/>
                        </a:rPr>
                        <a:t>2.66%</a:t>
                      </a:r>
                    </a:p>
                  </a:txBody>
                  <a:tcPr marL="81354" marR="81354" marT="40676" marB="40676" anchor="ctr"/>
                </a:tc>
                <a:extLst>
                  <a:ext uri="{0D108BD9-81ED-4DB2-BD59-A6C34878D82A}">
                    <a16:rowId xmlns:a16="http://schemas.microsoft.com/office/drawing/2014/main" val="2544314135"/>
                  </a:ext>
                </a:extLst>
              </a:tr>
              <a:tr h="369159">
                <a:tc>
                  <a:txBody>
                    <a:bodyPr/>
                    <a:lstStyle/>
                    <a:p>
                      <a:pPr algn="l"/>
                      <a:r>
                        <a:rPr lang="en-US" sz="1600">
                          <a:effectLst/>
                        </a:rPr>
                        <a:t>American Express Co</a:t>
                      </a:r>
                    </a:p>
                  </a:txBody>
                  <a:tcPr marL="81354" marR="81354" marT="40676" marB="40676" anchor="ctr"/>
                </a:tc>
                <a:tc>
                  <a:txBody>
                    <a:bodyPr/>
                    <a:lstStyle/>
                    <a:p>
                      <a:pPr algn="l"/>
                      <a:r>
                        <a:rPr lang="en-US" sz="1600" b="1" u="none" strike="noStrike">
                          <a:solidFill>
                            <a:srgbClr val="000000"/>
                          </a:solidFill>
                          <a:effectLst/>
                          <a:hlinkClick r:id="rId12">
                            <a:extLst>
                              <a:ext uri="{A12FA001-AC4F-418D-AE19-62706E023703}">
                                <ahyp:hlinkClr xmlns:ahyp="http://schemas.microsoft.com/office/drawing/2018/hyperlinkcolor" val="tx"/>
                              </a:ext>
                            </a:extLst>
                          </a:hlinkClick>
                        </a:rPr>
                        <a:t>AXP</a:t>
                      </a:r>
                      <a:endParaRPr lang="en-US" sz="1600">
                        <a:solidFill>
                          <a:srgbClr val="000000"/>
                        </a:solidFill>
                        <a:effectLst/>
                      </a:endParaRPr>
                    </a:p>
                  </a:txBody>
                  <a:tcPr marL="81354" marR="81354" marT="40676" marB="40676" anchor="ctr"/>
                </a:tc>
                <a:tc>
                  <a:txBody>
                    <a:bodyPr/>
                    <a:lstStyle/>
                    <a:p>
                      <a:r>
                        <a:rPr lang="en-US" sz="1600" dirty="0">
                          <a:effectLst/>
                        </a:rPr>
                        <a:t>2.62%</a:t>
                      </a:r>
                    </a:p>
                  </a:txBody>
                  <a:tcPr marL="81354" marR="81354" marT="40676" marB="40676" anchor="ctr"/>
                </a:tc>
                <a:extLst>
                  <a:ext uri="{0D108BD9-81ED-4DB2-BD59-A6C34878D82A}">
                    <a16:rowId xmlns:a16="http://schemas.microsoft.com/office/drawing/2014/main" val="3712458934"/>
                  </a:ext>
                </a:extLst>
              </a:tr>
            </a:tbl>
          </a:graphicData>
        </a:graphic>
      </p:graphicFrame>
    </p:spTree>
    <p:extLst>
      <p:ext uri="{BB962C8B-B14F-4D97-AF65-F5344CB8AC3E}">
        <p14:creationId xmlns:p14="http://schemas.microsoft.com/office/powerpoint/2010/main" val="2556600097"/>
      </p:ext>
    </p:extLst>
  </p:cSld>
  <p:clrMapOvr>
    <a:overrideClrMapping bg1="lt1" tx1="dk1" bg2="lt2" tx2="dk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DE3C3B2-9D07-564D-8F65-1D58F8AEF035}"/>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(66.91%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75B40622-EA2E-242D-6767-A638F77F3575}"/>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Technology</a:t>
            </a:r>
          </a:p>
        </p:txBody>
      </p:sp>
      <p:graphicFrame>
        <p:nvGraphicFramePr>
          <p:cNvPr id="8" name="Content Placeholder 3">
            <a:extLst>
              <a:ext uri="{FF2B5EF4-FFF2-40B4-BE49-F238E27FC236}">
                <a16:creationId xmlns:a16="http://schemas.microsoft.com/office/drawing/2014/main" id="{527AF105-B824-6145-BBF5-525EF16706C4}"/>
              </a:ext>
            </a:extLst>
          </p:cNvPr>
          <p:cNvGraphicFramePr>
            <a:graphicFrameLocks/>
          </p:cNvGraphicFramePr>
          <p:nvPr>
            <p:extLst>
              <p:ext uri="{D42A27DB-BD31-4B8C-83A1-F6EECF244321}">
                <p14:modId xmlns:p14="http://schemas.microsoft.com/office/powerpoint/2010/main" val="1621545304"/>
              </p:ext>
            </p:extLst>
          </p:nvPr>
        </p:nvGraphicFramePr>
        <p:xfrm>
          <a:off x="1118988" y="1203553"/>
          <a:ext cx="6112383" cy="4445433"/>
        </p:xfrm>
        <a:graphic>
          <a:graphicData uri="http://schemas.openxmlformats.org/drawingml/2006/table">
            <a:tbl>
              <a:tblPr firstRow="1" bandRow="1">
                <a:tableStyleId>{793D81CF-94F2-401A-BA57-92F5A7B2D0C5}</a:tableStyleId>
              </a:tblPr>
              <a:tblGrid>
                <a:gridCol w="2728195">
                  <a:extLst>
                    <a:ext uri="{9D8B030D-6E8A-4147-A177-3AD203B41FA5}">
                      <a16:colId xmlns:a16="http://schemas.microsoft.com/office/drawing/2014/main" val="3808462695"/>
                    </a:ext>
                  </a:extLst>
                </a:gridCol>
                <a:gridCol w="1590375">
                  <a:extLst>
                    <a:ext uri="{9D8B030D-6E8A-4147-A177-3AD203B41FA5}">
                      <a16:colId xmlns:a16="http://schemas.microsoft.com/office/drawing/2014/main" val="3051424552"/>
                    </a:ext>
                  </a:extLst>
                </a:gridCol>
                <a:gridCol w="1793813">
                  <a:extLst>
                    <a:ext uri="{9D8B030D-6E8A-4147-A177-3AD203B41FA5}">
                      <a16:colId xmlns:a16="http://schemas.microsoft.com/office/drawing/2014/main" val="3509388048"/>
                    </a:ext>
                  </a:extLst>
                </a:gridCol>
              </a:tblGrid>
              <a:tr h="424423">
                <a:tc>
                  <a:txBody>
                    <a:bodyPr/>
                    <a:lstStyle/>
                    <a:p>
                      <a:pPr algn="l"/>
                      <a:r>
                        <a:rPr lang="en-US" sz="1800" b="0">
                          <a:effectLst/>
                        </a:rPr>
                        <a:t>Name</a:t>
                      </a:r>
                    </a:p>
                  </a:txBody>
                  <a:tcPr marL="89287" marR="89287" marT="55804" marB="55804" anchor="ctr"/>
                </a:tc>
                <a:tc>
                  <a:txBody>
                    <a:bodyPr/>
                    <a:lstStyle/>
                    <a:p>
                      <a:pPr algn="l"/>
                      <a:r>
                        <a:rPr lang="en-US" sz="1800" b="0">
                          <a:effectLst/>
                        </a:rPr>
                        <a:t>Symbol</a:t>
                      </a:r>
                    </a:p>
                  </a:txBody>
                  <a:tcPr marL="89287" marR="89287" marT="55804" marB="55804" anchor="ctr"/>
                </a:tc>
                <a:tc>
                  <a:txBody>
                    <a:bodyPr/>
                    <a:lstStyle/>
                    <a:p>
                      <a:r>
                        <a:rPr lang="en-US" sz="1800" b="0" dirty="0">
                          <a:effectLst/>
                        </a:rPr>
                        <a:t>% Assets</a:t>
                      </a:r>
                    </a:p>
                  </a:txBody>
                  <a:tcPr marL="89287" marR="89287" marT="55804" marB="55804" anchor="ctr"/>
                </a:tc>
                <a:extLst>
                  <a:ext uri="{0D108BD9-81ED-4DB2-BD59-A6C34878D82A}">
                    <a16:rowId xmlns:a16="http://schemas.microsoft.com/office/drawing/2014/main" val="2354716242"/>
                  </a:ext>
                </a:extLst>
              </a:tr>
              <a:tr h="402101">
                <a:tc>
                  <a:txBody>
                    <a:bodyPr/>
                    <a:lstStyle/>
                    <a:p>
                      <a:pPr algn="l"/>
                      <a:r>
                        <a:rPr lang="en-US" sz="1800">
                          <a:effectLst/>
                        </a:rPr>
                        <a:t>Apple Inc</a:t>
                      </a:r>
                    </a:p>
                  </a:txBody>
                  <a:tcPr marL="89287" marR="89287" marT="44643" marB="44643" anchor="ctr"/>
                </a:tc>
                <a:tc>
                  <a:txBody>
                    <a:bodyPr/>
                    <a:lstStyle/>
                    <a:p>
                      <a:pPr algn="l"/>
                      <a:r>
                        <a:rPr lang="en-US" sz="1800" b="1" u="none" strike="noStrike">
                          <a:solidFill>
                            <a:srgbClr val="000000"/>
                          </a:solidFill>
                          <a:effectLst/>
                          <a:hlinkClick r:id="rId3">
                            <a:extLst>
                              <a:ext uri="{A12FA001-AC4F-418D-AE19-62706E023703}">
                                <ahyp:hlinkClr xmlns:ahyp="http://schemas.microsoft.com/office/drawing/2018/hyperlinkcolor" val="tx"/>
                              </a:ext>
                            </a:extLst>
                          </a:hlinkClick>
                        </a:rPr>
                        <a:t>AAPL</a:t>
                      </a:r>
                      <a:endParaRPr lang="en-US" sz="1800">
                        <a:solidFill>
                          <a:srgbClr val="000000"/>
                        </a:solidFill>
                        <a:effectLst/>
                      </a:endParaRPr>
                    </a:p>
                  </a:txBody>
                  <a:tcPr marL="89287" marR="89287" marT="44643" marB="44643" anchor="ctr"/>
                </a:tc>
                <a:tc>
                  <a:txBody>
                    <a:bodyPr/>
                    <a:lstStyle/>
                    <a:p>
                      <a:r>
                        <a:rPr lang="en-US" sz="1800">
                          <a:effectLst/>
                        </a:rPr>
                        <a:t>21.45%</a:t>
                      </a:r>
                    </a:p>
                  </a:txBody>
                  <a:tcPr marL="89287" marR="89287" marT="44643" marB="44643" anchor="ctr"/>
                </a:tc>
                <a:extLst>
                  <a:ext uri="{0D108BD9-81ED-4DB2-BD59-A6C34878D82A}">
                    <a16:rowId xmlns:a16="http://schemas.microsoft.com/office/drawing/2014/main" val="1542331013"/>
                  </a:ext>
                </a:extLst>
              </a:tr>
              <a:tr h="402101">
                <a:tc>
                  <a:txBody>
                    <a:bodyPr/>
                    <a:lstStyle/>
                    <a:p>
                      <a:pPr algn="l"/>
                      <a:r>
                        <a:rPr lang="en-US" sz="1800">
                          <a:effectLst/>
                        </a:rPr>
                        <a:t>Microsoft Corp</a:t>
                      </a:r>
                    </a:p>
                  </a:txBody>
                  <a:tcPr marL="89287" marR="89287" marT="44643" marB="44643" anchor="ctr"/>
                </a:tc>
                <a:tc>
                  <a:txBody>
                    <a:bodyPr/>
                    <a:lstStyle/>
                    <a:p>
                      <a:pPr algn="l"/>
                      <a:r>
                        <a:rPr lang="en-US" sz="1800" b="1" u="none" strike="noStrike">
                          <a:solidFill>
                            <a:srgbClr val="000000"/>
                          </a:solidFill>
                          <a:effectLst/>
                          <a:hlinkClick r:id="rId4">
                            <a:extLst>
                              <a:ext uri="{A12FA001-AC4F-418D-AE19-62706E023703}">
                                <ahyp:hlinkClr xmlns:ahyp="http://schemas.microsoft.com/office/drawing/2018/hyperlinkcolor" val="tx"/>
                              </a:ext>
                            </a:extLst>
                          </a:hlinkClick>
                        </a:rPr>
                        <a:t>MSFT</a:t>
                      </a:r>
                      <a:endParaRPr lang="en-US" sz="1800">
                        <a:solidFill>
                          <a:srgbClr val="000000"/>
                        </a:solidFill>
                        <a:effectLst/>
                      </a:endParaRPr>
                    </a:p>
                  </a:txBody>
                  <a:tcPr marL="89287" marR="89287" marT="44643" marB="44643" anchor="ctr"/>
                </a:tc>
                <a:tc>
                  <a:txBody>
                    <a:bodyPr/>
                    <a:lstStyle/>
                    <a:p>
                      <a:r>
                        <a:rPr lang="en-US" sz="1800">
                          <a:effectLst/>
                        </a:rPr>
                        <a:t>20.37%</a:t>
                      </a:r>
                    </a:p>
                  </a:txBody>
                  <a:tcPr marL="89287" marR="89287" marT="44643" marB="44643" anchor="ctr"/>
                </a:tc>
                <a:extLst>
                  <a:ext uri="{0D108BD9-81ED-4DB2-BD59-A6C34878D82A}">
                    <a16:rowId xmlns:a16="http://schemas.microsoft.com/office/drawing/2014/main" val="3096049042"/>
                  </a:ext>
                </a:extLst>
              </a:tr>
              <a:tr h="402101">
                <a:tc>
                  <a:txBody>
                    <a:bodyPr/>
                    <a:lstStyle/>
                    <a:p>
                      <a:pPr algn="l"/>
                      <a:r>
                        <a:rPr lang="en-US" sz="1800">
                          <a:effectLst/>
                        </a:rPr>
                        <a:t>NVIDIA Corp</a:t>
                      </a:r>
                    </a:p>
                  </a:txBody>
                  <a:tcPr marL="89287" marR="89287" marT="44643" marB="44643" anchor="ctr"/>
                </a:tc>
                <a:tc>
                  <a:txBody>
                    <a:bodyPr/>
                    <a:lstStyle/>
                    <a:p>
                      <a:pPr algn="l"/>
                      <a:r>
                        <a:rPr lang="en-US" sz="1800" b="1" u="none" strike="noStrike">
                          <a:solidFill>
                            <a:srgbClr val="000000"/>
                          </a:solidFill>
                          <a:effectLst/>
                          <a:hlinkClick r:id="rId5">
                            <a:extLst>
                              <a:ext uri="{A12FA001-AC4F-418D-AE19-62706E023703}">
                                <ahyp:hlinkClr xmlns:ahyp="http://schemas.microsoft.com/office/drawing/2018/hyperlinkcolor" val="tx"/>
                              </a:ext>
                            </a:extLst>
                          </a:hlinkClick>
                        </a:rPr>
                        <a:t>NVDA</a:t>
                      </a:r>
                      <a:endParaRPr lang="en-US" sz="1800">
                        <a:solidFill>
                          <a:srgbClr val="000000"/>
                        </a:solidFill>
                        <a:effectLst/>
                      </a:endParaRPr>
                    </a:p>
                  </a:txBody>
                  <a:tcPr marL="89287" marR="89287" marT="44643" marB="44643" anchor="ctr"/>
                </a:tc>
                <a:tc>
                  <a:txBody>
                    <a:bodyPr/>
                    <a:lstStyle/>
                    <a:p>
                      <a:r>
                        <a:rPr lang="en-US" sz="1800">
                          <a:effectLst/>
                        </a:rPr>
                        <a:t>4.98%</a:t>
                      </a:r>
                    </a:p>
                  </a:txBody>
                  <a:tcPr marL="89287" marR="89287" marT="44643" marB="44643" anchor="ctr"/>
                </a:tc>
                <a:extLst>
                  <a:ext uri="{0D108BD9-81ED-4DB2-BD59-A6C34878D82A}">
                    <a16:rowId xmlns:a16="http://schemas.microsoft.com/office/drawing/2014/main" val="2563774279"/>
                  </a:ext>
                </a:extLst>
              </a:tr>
              <a:tr h="402101">
                <a:tc>
                  <a:txBody>
                    <a:bodyPr/>
                    <a:lstStyle/>
                    <a:p>
                      <a:pPr algn="l"/>
                      <a:r>
                        <a:rPr lang="en-US" sz="1800">
                          <a:effectLst/>
                        </a:rPr>
                        <a:t>Visa Inc Class A</a:t>
                      </a:r>
                    </a:p>
                  </a:txBody>
                  <a:tcPr marL="89287" marR="89287" marT="44643" marB="44643" anchor="ctr"/>
                </a:tc>
                <a:tc>
                  <a:txBody>
                    <a:bodyPr/>
                    <a:lstStyle/>
                    <a:p>
                      <a:pPr algn="l"/>
                      <a:r>
                        <a:rPr lang="en-US" sz="1800" b="1" u="none" strike="noStrike">
                          <a:solidFill>
                            <a:srgbClr val="000000"/>
                          </a:solidFill>
                          <a:effectLst/>
                          <a:hlinkClick r:id="rId6">
                            <a:extLst>
                              <a:ext uri="{A12FA001-AC4F-418D-AE19-62706E023703}">
                                <ahyp:hlinkClr xmlns:ahyp="http://schemas.microsoft.com/office/drawing/2018/hyperlinkcolor" val="tx"/>
                              </a:ext>
                            </a:extLst>
                          </a:hlinkClick>
                        </a:rPr>
                        <a:t>V</a:t>
                      </a:r>
                      <a:endParaRPr lang="en-US" sz="1800">
                        <a:solidFill>
                          <a:srgbClr val="000000"/>
                        </a:solidFill>
                        <a:effectLst/>
                      </a:endParaRPr>
                    </a:p>
                  </a:txBody>
                  <a:tcPr marL="89287" marR="89287" marT="44643" marB="44643" anchor="ctr"/>
                </a:tc>
                <a:tc>
                  <a:txBody>
                    <a:bodyPr/>
                    <a:lstStyle/>
                    <a:p>
                      <a:r>
                        <a:rPr lang="en-US" sz="1800">
                          <a:effectLst/>
                        </a:rPr>
                        <a:t>3.95%</a:t>
                      </a:r>
                    </a:p>
                  </a:txBody>
                  <a:tcPr marL="89287" marR="89287" marT="44643" marB="44643" anchor="ctr"/>
                </a:tc>
                <a:extLst>
                  <a:ext uri="{0D108BD9-81ED-4DB2-BD59-A6C34878D82A}">
                    <a16:rowId xmlns:a16="http://schemas.microsoft.com/office/drawing/2014/main" val="2481125041"/>
                  </a:ext>
                </a:extLst>
              </a:tr>
              <a:tr h="402101">
                <a:tc>
                  <a:txBody>
                    <a:bodyPr/>
                    <a:lstStyle/>
                    <a:p>
                      <a:pPr algn="l"/>
                      <a:r>
                        <a:rPr lang="en-US" sz="1800">
                          <a:effectLst/>
                        </a:rPr>
                        <a:t>PayPal Holdings Inc</a:t>
                      </a:r>
                    </a:p>
                  </a:txBody>
                  <a:tcPr marL="89287" marR="89287" marT="44643" marB="44643" anchor="ctr"/>
                </a:tc>
                <a:tc>
                  <a:txBody>
                    <a:bodyPr/>
                    <a:lstStyle/>
                    <a:p>
                      <a:pPr algn="l"/>
                      <a:r>
                        <a:rPr lang="en-US" sz="1800" b="1" u="none" strike="noStrike">
                          <a:solidFill>
                            <a:srgbClr val="000000"/>
                          </a:solidFill>
                          <a:effectLst/>
                          <a:hlinkClick r:id="rId7">
                            <a:extLst>
                              <a:ext uri="{A12FA001-AC4F-418D-AE19-62706E023703}">
                                <ahyp:hlinkClr xmlns:ahyp="http://schemas.microsoft.com/office/drawing/2018/hyperlinkcolor" val="tx"/>
                              </a:ext>
                            </a:extLst>
                          </a:hlinkClick>
                        </a:rPr>
                        <a:t>PYPL</a:t>
                      </a:r>
                      <a:endParaRPr lang="en-US" sz="1800">
                        <a:solidFill>
                          <a:srgbClr val="000000"/>
                        </a:solidFill>
                        <a:effectLst/>
                      </a:endParaRPr>
                    </a:p>
                  </a:txBody>
                  <a:tcPr marL="89287" marR="89287" marT="44643" marB="44643" anchor="ctr"/>
                </a:tc>
                <a:tc>
                  <a:txBody>
                    <a:bodyPr/>
                    <a:lstStyle/>
                    <a:p>
                      <a:r>
                        <a:rPr lang="en-US" sz="1800">
                          <a:effectLst/>
                        </a:rPr>
                        <a:t>3.42%</a:t>
                      </a:r>
                    </a:p>
                  </a:txBody>
                  <a:tcPr marL="89287" marR="89287" marT="44643" marB="44643" anchor="ctr"/>
                </a:tc>
                <a:extLst>
                  <a:ext uri="{0D108BD9-81ED-4DB2-BD59-A6C34878D82A}">
                    <a16:rowId xmlns:a16="http://schemas.microsoft.com/office/drawing/2014/main" val="3968978838"/>
                  </a:ext>
                </a:extLst>
              </a:tr>
              <a:tr h="402101">
                <a:tc>
                  <a:txBody>
                    <a:bodyPr/>
                    <a:lstStyle/>
                    <a:p>
                      <a:pPr algn="l"/>
                      <a:r>
                        <a:rPr lang="en-US" sz="1800">
                          <a:effectLst/>
                        </a:rPr>
                        <a:t>Mastercard Inc A</a:t>
                      </a:r>
                    </a:p>
                  </a:txBody>
                  <a:tcPr marL="89287" marR="89287" marT="44643" marB="44643" anchor="ctr"/>
                </a:tc>
                <a:tc>
                  <a:txBody>
                    <a:bodyPr/>
                    <a:lstStyle/>
                    <a:p>
                      <a:pPr algn="l"/>
                      <a:r>
                        <a:rPr lang="en-US" sz="1800" b="1" u="none" strike="noStrike">
                          <a:solidFill>
                            <a:srgbClr val="000000"/>
                          </a:solidFill>
                          <a:effectLst/>
                          <a:hlinkClick r:id="rId8">
                            <a:extLst>
                              <a:ext uri="{A12FA001-AC4F-418D-AE19-62706E023703}">
                                <ahyp:hlinkClr xmlns:ahyp="http://schemas.microsoft.com/office/drawing/2018/hyperlinkcolor" val="tx"/>
                              </a:ext>
                            </a:extLst>
                          </a:hlinkClick>
                        </a:rPr>
                        <a:t>MA</a:t>
                      </a:r>
                      <a:endParaRPr lang="en-US" sz="1800">
                        <a:solidFill>
                          <a:srgbClr val="000000"/>
                        </a:solidFill>
                        <a:effectLst/>
                      </a:endParaRPr>
                    </a:p>
                  </a:txBody>
                  <a:tcPr marL="89287" marR="89287" marT="44643" marB="44643" anchor="ctr"/>
                </a:tc>
                <a:tc>
                  <a:txBody>
                    <a:bodyPr/>
                    <a:lstStyle/>
                    <a:p>
                      <a:r>
                        <a:rPr lang="en-US" sz="1800">
                          <a:effectLst/>
                        </a:rPr>
                        <a:t>3.19%</a:t>
                      </a:r>
                    </a:p>
                  </a:txBody>
                  <a:tcPr marL="89287" marR="89287" marT="44643" marB="44643" anchor="ctr"/>
                </a:tc>
                <a:extLst>
                  <a:ext uri="{0D108BD9-81ED-4DB2-BD59-A6C34878D82A}">
                    <a16:rowId xmlns:a16="http://schemas.microsoft.com/office/drawing/2014/main" val="1825017915"/>
                  </a:ext>
                </a:extLst>
              </a:tr>
              <a:tr h="402101">
                <a:tc>
                  <a:txBody>
                    <a:bodyPr/>
                    <a:lstStyle/>
                    <a:p>
                      <a:pPr algn="l"/>
                      <a:r>
                        <a:rPr lang="en-US" sz="1800">
                          <a:effectLst/>
                        </a:rPr>
                        <a:t>Adobe Inc</a:t>
                      </a:r>
                    </a:p>
                  </a:txBody>
                  <a:tcPr marL="89287" marR="89287" marT="44643" marB="44643" anchor="ctr"/>
                </a:tc>
                <a:tc>
                  <a:txBody>
                    <a:bodyPr/>
                    <a:lstStyle/>
                    <a:p>
                      <a:pPr algn="l"/>
                      <a:r>
                        <a:rPr lang="en-US" sz="1800" b="1" u="none" strike="noStrike">
                          <a:solidFill>
                            <a:srgbClr val="000000"/>
                          </a:solidFill>
                          <a:effectLst/>
                          <a:hlinkClick r:id="rId9">
                            <a:extLst>
                              <a:ext uri="{A12FA001-AC4F-418D-AE19-62706E023703}">
                                <ahyp:hlinkClr xmlns:ahyp="http://schemas.microsoft.com/office/drawing/2018/hyperlinkcolor" val="tx"/>
                              </a:ext>
                            </a:extLst>
                          </a:hlinkClick>
                        </a:rPr>
                        <a:t>ADBE</a:t>
                      </a:r>
                      <a:endParaRPr lang="en-US" sz="1800">
                        <a:solidFill>
                          <a:srgbClr val="000000"/>
                        </a:solidFill>
                        <a:effectLst/>
                      </a:endParaRPr>
                    </a:p>
                  </a:txBody>
                  <a:tcPr marL="89287" marR="89287" marT="44643" marB="44643" anchor="ctr"/>
                </a:tc>
                <a:tc>
                  <a:txBody>
                    <a:bodyPr/>
                    <a:lstStyle/>
                    <a:p>
                      <a:r>
                        <a:rPr lang="en-US" sz="1800">
                          <a:effectLst/>
                        </a:rPr>
                        <a:t>2.80%</a:t>
                      </a:r>
                    </a:p>
                  </a:txBody>
                  <a:tcPr marL="89287" marR="89287" marT="44643" marB="44643" anchor="ctr"/>
                </a:tc>
                <a:extLst>
                  <a:ext uri="{0D108BD9-81ED-4DB2-BD59-A6C34878D82A}">
                    <a16:rowId xmlns:a16="http://schemas.microsoft.com/office/drawing/2014/main" val="2414736055"/>
                  </a:ext>
                </a:extLst>
              </a:tr>
              <a:tr h="402101">
                <a:tc>
                  <a:txBody>
                    <a:bodyPr/>
                    <a:lstStyle/>
                    <a:p>
                      <a:pPr algn="l"/>
                      <a:r>
                        <a:rPr lang="en-US" sz="1800">
                          <a:effectLst/>
                        </a:rPr>
                        <a:t>Intel Corp</a:t>
                      </a:r>
                    </a:p>
                  </a:txBody>
                  <a:tcPr marL="89287" marR="89287" marT="44643" marB="44643" anchor="ctr"/>
                </a:tc>
                <a:tc>
                  <a:txBody>
                    <a:bodyPr/>
                    <a:lstStyle/>
                    <a:p>
                      <a:pPr algn="l"/>
                      <a:r>
                        <a:rPr lang="en-US" sz="1800" b="1" u="none" strike="noStrike">
                          <a:solidFill>
                            <a:srgbClr val="000000"/>
                          </a:solidFill>
                          <a:effectLst/>
                          <a:hlinkClick r:id="rId10">
                            <a:extLst>
                              <a:ext uri="{A12FA001-AC4F-418D-AE19-62706E023703}">
                                <ahyp:hlinkClr xmlns:ahyp="http://schemas.microsoft.com/office/drawing/2018/hyperlinkcolor" val="tx"/>
                              </a:ext>
                            </a:extLst>
                          </a:hlinkClick>
                        </a:rPr>
                        <a:t>INTC</a:t>
                      </a:r>
                      <a:endParaRPr lang="en-US" sz="1800">
                        <a:solidFill>
                          <a:srgbClr val="000000"/>
                        </a:solidFill>
                        <a:effectLst/>
                      </a:endParaRPr>
                    </a:p>
                  </a:txBody>
                  <a:tcPr marL="89287" marR="89287" marT="44643" marB="44643" anchor="ctr"/>
                </a:tc>
                <a:tc>
                  <a:txBody>
                    <a:bodyPr/>
                    <a:lstStyle/>
                    <a:p>
                      <a:r>
                        <a:rPr lang="en-US" sz="1800">
                          <a:effectLst/>
                        </a:rPr>
                        <a:t>2.26%</a:t>
                      </a:r>
                    </a:p>
                  </a:txBody>
                  <a:tcPr marL="89287" marR="89287" marT="44643" marB="44643" anchor="ctr"/>
                </a:tc>
                <a:extLst>
                  <a:ext uri="{0D108BD9-81ED-4DB2-BD59-A6C34878D82A}">
                    <a16:rowId xmlns:a16="http://schemas.microsoft.com/office/drawing/2014/main" val="713382445"/>
                  </a:ext>
                </a:extLst>
              </a:tr>
              <a:tr h="402101">
                <a:tc>
                  <a:txBody>
                    <a:bodyPr/>
                    <a:lstStyle/>
                    <a:p>
                      <a:pPr algn="l"/>
                      <a:r>
                        <a:rPr lang="en-US" sz="1800">
                          <a:effectLst/>
                        </a:rPr>
                        <a:t>Salesforce.com Inc</a:t>
                      </a:r>
                    </a:p>
                  </a:txBody>
                  <a:tcPr marL="89287" marR="89287" marT="44643" marB="44643" anchor="ctr"/>
                </a:tc>
                <a:tc>
                  <a:txBody>
                    <a:bodyPr/>
                    <a:lstStyle/>
                    <a:p>
                      <a:pPr algn="l"/>
                      <a:r>
                        <a:rPr lang="en-US" sz="1800" b="1" u="none" strike="noStrike">
                          <a:solidFill>
                            <a:srgbClr val="000000"/>
                          </a:solidFill>
                          <a:effectLst/>
                          <a:hlinkClick r:id="rId11">
                            <a:extLst>
                              <a:ext uri="{A12FA001-AC4F-418D-AE19-62706E023703}">
                                <ahyp:hlinkClr xmlns:ahyp="http://schemas.microsoft.com/office/drawing/2018/hyperlinkcolor" val="tx"/>
                              </a:ext>
                            </a:extLst>
                          </a:hlinkClick>
                        </a:rPr>
                        <a:t>CRM</a:t>
                      </a:r>
                      <a:endParaRPr lang="en-US" sz="1800">
                        <a:solidFill>
                          <a:srgbClr val="000000"/>
                        </a:solidFill>
                        <a:effectLst/>
                      </a:endParaRPr>
                    </a:p>
                  </a:txBody>
                  <a:tcPr marL="89287" marR="89287" marT="44643" marB="44643" anchor="ctr"/>
                </a:tc>
                <a:tc>
                  <a:txBody>
                    <a:bodyPr/>
                    <a:lstStyle/>
                    <a:p>
                      <a:r>
                        <a:rPr lang="en-US" sz="1800">
                          <a:effectLst/>
                        </a:rPr>
                        <a:t>2.26%</a:t>
                      </a:r>
                    </a:p>
                  </a:txBody>
                  <a:tcPr marL="89287" marR="89287" marT="44643" marB="44643" anchor="ctr"/>
                </a:tc>
                <a:extLst>
                  <a:ext uri="{0D108BD9-81ED-4DB2-BD59-A6C34878D82A}">
                    <a16:rowId xmlns:a16="http://schemas.microsoft.com/office/drawing/2014/main" val="2584510648"/>
                  </a:ext>
                </a:extLst>
              </a:tr>
              <a:tr h="402101">
                <a:tc>
                  <a:txBody>
                    <a:bodyPr/>
                    <a:lstStyle/>
                    <a:p>
                      <a:pPr algn="l"/>
                      <a:r>
                        <a:rPr lang="en-US" sz="1800">
                          <a:effectLst/>
                        </a:rPr>
                        <a:t>Cisco Systems Inc</a:t>
                      </a:r>
                    </a:p>
                  </a:txBody>
                  <a:tcPr marL="89287" marR="89287" marT="44643" marB="44643" anchor="ctr"/>
                </a:tc>
                <a:tc>
                  <a:txBody>
                    <a:bodyPr/>
                    <a:lstStyle/>
                    <a:p>
                      <a:pPr algn="l"/>
                      <a:r>
                        <a:rPr lang="en-US" sz="1800" b="1" u="none" strike="noStrike">
                          <a:solidFill>
                            <a:srgbClr val="000000"/>
                          </a:solidFill>
                          <a:effectLst/>
                          <a:hlinkClick r:id="rId12">
                            <a:extLst>
                              <a:ext uri="{A12FA001-AC4F-418D-AE19-62706E023703}">
                                <ahyp:hlinkClr xmlns:ahyp="http://schemas.microsoft.com/office/drawing/2018/hyperlinkcolor" val="tx"/>
                              </a:ext>
                            </a:extLst>
                          </a:hlinkClick>
                        </a:rPr>
                        <a:t>CSCO</a:t>
                      </a:r>
                      <a:endParaRPr lang="en-US" sz="1800">
                        <a:solidFill>
                          <a:srgbClr val="000000"/>
                        </a:solidFill>
                        <a:effectLst/>
                      </a:endParaRPr>
                    </a:p>
                  </a:txBody>
                  <a:tcPr marL="89287" marR="89287" marT="44643" marB="44643" anchor="ctr"/>
                </a:tc>
                <a:tc>
                  <a:txBody>
                    <a:bodyPr/>
                    <a:lstStyle/>
                    <a:p>
                      <a:r>
                        <a:rPr lang="en-US" sz="1800" dirty="0">
                          <a:effectLst/>
                        </a:rPr>
                        <a:t>2.23%</a:t>
                      </a:r>
                    </a:p>
                  </a:txBody>
                  <a:tcPr marL="89287" marR="89287" marT="44643" marB="44643" anchor="ctr"/>
                </a:tc>
                <a:extLst>
                  <a:ext uri="{0D108BD9-81ED-4DB2-BD59-A6C34878D82A}">
                    <a16:rowId xmlns:a16="http://schemas.microsoft.com/office/drawing/2014/main" val="3232069995"/>
                  </a:ext>
                </a:extLst>
              </a:tr>
            </a:tbl>
          </a:graphicData>
        </a:graphic>
      </p:graphicFrame>
    </p:spTree>
    <p:extLst>
      <p:ext uri="{BB962C8B-B14F-4D97-AF65-F5344CB8AC3E}">
        <p14:creationId xmlns:p14="http://schemas.microsoft.com/office/powerpoint/2010/main" val="3977320051"/>
      </p:ext>
    </p:extLst>
  </p:cSld>
  <p:clrMapOvr>
    <a:overrideClrMapping bg1="lt1" tx1="dk1" bg2="lt2" tx2="dk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DDBD2411-58A5-4F44-9836-3BFB7FF697A9}"/>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(78.92%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2C093082-9CD2-EBDE-3BC9-1C348D34329B}"/>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Telecommunications</a:t>
            </a:r>
          </a:p>
        </p:txBody>
      </p:sp>
      <p:graphicFrame>
        <p:nvGraphicFramePr>
          <p:cNvPr id="8" name="Content Placeholder 3">
            <a:extLst>
              <a:ext uri="{FF2B5EF4-FFF2-40B4-BE49-F238E27FC236}">
                <a16:creationId xmlns:a16="http://schemas.microsoft.com/office/drawing/2014/main" id="{7FBDD6CA-AA14-BF4F-9350-44E9753F2D2B}"/>
              </a:ext>
            </a:extLst>
          </p:cNvPr>
          <p:cNvGraphicFramePr>
            <a:graphicFrameLocks/>
          </p:cNvGraphicFramePr>
          <p:nvPr>
            <p:extLst>
              <p:ext uri="{D42A27DB-BD31-4B8C-83A1-F6EECF244321}">
                <p14:modId xmlns:p14="http://schemas.microsoft.com/office/powerpoint/2010/main" val="1406160069"/>
              </p:ext>
            </p:extLst>
          </p:nvPr>
        </p:nvGraphicFramePr>
        <p:xfrm>
          <a:off x="1293908" y="1137621"/>
          <a:ext cx="5762542" cy="4577304"/>
        </p:xfrm>
        <a:graphic>
          <a:graphicData uri="http://schemas.openxmlformats.org/drawingml/2006/table">
            <a:tbl>
              <a:tblPr firstRow="1" bandRow="1">
                <a:tableStyleId>{793D81CF-94F2-401A-BA57-92F5A7B2D0C5}</a:tableStyleId>
              </a:tblPr>
              <a:tblGrid>
                <a:gridCol w="2530764">
                  <a:extLst>
                    <a:ext uri="{9D8B030D-6E8A-4147-A177-3AD203B41FA5}">
                      <a16:colId xmlns:a16="http://schemas.microsoft.com/office/drawing/2014/main" val="3514777820"/>
                    </a:ext>
                  </a:extLst>
                </a:gridCol>
                <a:gridCol w="1590799">
                  <a:extLst>
                    <a:ext uri="{9D8B030D-6E8A-4147-A177-3AD203B41FA5}">
                      <a16:colId xmlns:a16="http://schemas.microsoft.com/office/drawing/2014/main" val="700220217"/>
                    </a:ext>
                  </a:extLst>
                </a:gridCol>
                <a:gridCol w="1640979">
                  <a:extLst>
                    <a:ext uri="{9D8B030D-6E8A-4147-A177-3AD203B41FA5}">
                      <a16:colId xmlns:a16="http://schemas.microsoft.com/office/drawing/2014/main" val="125016067"/>
                    </a:ext>
                  </a:extLst>
                </a:gridCol>
              </a:tblGrid>
              <a:tr h="389498">
                <a:tc>
                  <a:txBody>
                    <a:bodyPr/>
                    <a:lstStyle/>
                    <a:p>
                      <a:pPr algn="l"/>
                      <a:r>
                        <a:rPr lang="en-US" sz="1600" b="0">
                          <a:effectLst/>
                        </a:rPr>
                        <a:t>Name</a:t>
                      </a:r>
                    </a:p>
                  </a:txBody>
                  <a:tcPr marL="81354" marR="81354" marT="50846" marB="50846" anchor="ctr"/>
                </a:tc>
                <a:tc>
                  <a:txBody>
                    <a:bodyPr/>
                    <a:lstStyle/>
                    <a:p>
                      <a:pPr algn="l"/>
                      <a:r>
                        <a:rPr lang="en-US" sz="1600" b="0" dirty="0">
                          <a:effectLst/>
                        </a:rPr>
                        <a:t>Symbol</a:t>
                      </a:r>
                    </a:p>
                  </a:txBody>
                  <a:tcPr marL="81354" marR="81354" marT="50846" marB="50846" anchor="ctr"/>
                </a:tc>
                <a:tc>
                  <a:txBody>
                    <a:bodyPr/>
                    <a:lstStyle/>
                    <a:p>
                      <a:r>
                        <a:rPr lang="en-US" sz="1600" b="0">
                          <a:effectLst/>
                        </a:rPr>
                        <a:t>% Assets</a:t>
                      </a:r>
                    </a:p>
                  </a:txBody>
                  <a:tcPr marL="81354" marR="81354" marT="50846" marB="50846" anchor="ctr"/>
                </a:tc>
                <a:extLst>
                  <a:ext uri="{0D108BD9-81ED-4DB2-BD59-A6C34878D82A}">
                    <a16:rowId xmlns:a16="http://schemas.microsoft.com/office/drawing/2014/main" val="2710299423"/>
                  </a:ext>
                </a:extLst>
              </a:tr>
              <a:tr h="369159">
                <a:tc>
                  <a:txBody>
                    <a:bodyPr/>
                    <a:lstStyle/>
                    <a:p>
                      <a:pPr algn="l"/>
                      <a:r>
                        <a:rPr lang="en-US" sz="1600">
                          <a:effectLst/>
                        </a:rPr>
                        <a:t>Cisco Systems Inc</a:t>
                      </a:r>
                    </a:p>
                  </a:txBody>
                  <a:tcPr marL="81354" marR="81354" marT="40676" marB="40676" anchor="ctr"/>
                </a:tc>
                <a:tc>
                  <a:txBody>
                    <a:bodyPr/>
                    <a:lstStyle/>
                    <a:p>
                      <a:pPr algn="l"/>
                      <a:r>
                        <a:rPr lang="en-US" sz="1600" b="1" u="none" strike="noStrike">
                          <a:solidFill>
                            <a:srgbClr val="000000"/>
                          </a:solidFill>
                          <a:effectLst/>
                          <a:hlinkClick r:id="rId3">
                            <a:extLst>
                              <a:ext uri="{A12FA001-AC4F-418D-AE19-62706E023703}">
                                <ahyp:hlinkClr xmlns:ahyp="http://schemas.microsoft.com/office/drawing/2018/hyperlinkcolor" val="tx"/>
                              </a:ext>
                            </a:extLst>
                          </a:hlinkClick>
                        </a:rPr>
                        <a:t>CSCO</a:t>
                      </a:r>
                      <a:endParaRPr lang="en-US" sz="1600">
                        <a:solidFill>
                          <a:srgbClr val="000000"/>
                        </a:solidFill>
                        <a:effectLst/>
                      </a:endParaRPr>
                    </a:p>
                  </a:txBody>
                  <a:tcPr marL="81354" marR="81354" marT="40676" marB="40676" anchor="ctr"/>
                </a:tc>
                <a:tc>
                  <a:txBody>
                    <a:bodyPr/>
                    <a:lstStyle/>
                    <a:p>
                      <a:r>
                        <a:rPr lang="en-US" sz="1600">
                          <a:effectLst/>
                        </a:rPr>
                        <a:t>24.15%</a:t>
                      </a:r>
                    </a:p>
                  </a:txBody>
                  <a:tcPr marL="81354" marR="81354" marT="40676" marB="40676" anchor="ctr"/>
                </a:tc>
                <a:extLst>
                  <a:ext uri="{0D108BD9-81ED-4DB2-BD59-A6C34878D82A}">
                    <a16:rowId xmlns:a16="http://schemas.microsoft.com/office/drawing/2014/main" val="2005060439"/>
                  </a:ext>
                </a:extLst>
              </a:tr>
              <a:tr h="617267">
                <a:tc>
                  <a:txBody>
                    <a:bodyPr/>
                    <a:lstStyle/>
                    <a:p>
                      <a:pPr algn="l"/>
                      <a:r>
                        <a:rPr lang="en-US" sz="1600">
                          <a:effectLst/>
                        </a:rPr>
                        <a:t>Verizon Communications Inc</a:t>
                      </a:r>
                    </a:p>
                  </a:txBody>
                  <a:tcPr marL="81354" marR="81354" marT="40676" marB="40676" anchor="ctr"/>
                </a:tc>
                <a:tc>
                  <a:txBody>
                    <a:bodyPr/>
                    <a:lstStyle/>
                    <a:p>
                      <a:pPr algn="l"/>
                      <a:r>
                        <a:rPr lang="en-US" sz="1600" b="1" u="none" strike="noStrike">
                          <a:solidFill>
                            <a:srgbClr val="000000"/>
                          </a:solidFill>
                          <a:effectLst/>
                          <a:hlinkClick r:id="rId4">
                            <a:extLst>
                              <a:ext uri="{A12FA001-AC4F-418D-AE19-62706E023703}">
                                <ahyp:hlinkClr xmlns:ahyp="http://schemas.microsoft.com/office/drawing/2018/hyperlinkcolor" val="tx"/>
                              </a:ext>
                            </a:extLst>
                          </a:hlinkClick>
                        </a:rPr>
                        <a:t>VZ</a:t>
                      </a:r>
                      <a:endParaRPr lang="en-US" sz="1600">
                        <a:solidFill>
                          <a:srgbClr val="000000"/>
                        </a:solidFill>
                        <a:effectLst/>
                      </a:endParaRPr>
                    </a:p>
                  </a:txBody>
                  <a:tcPr marL="81354" marR="81354" marT="40676" marB="40676" anchor="ctr"/>
                </a:tc>
                <a:tc>
                  <a:txBody>
                    <a:bodyPr/>
                    <a:lstStyle/>
                    <a:p>
                      <a:r>
                        <a:rPr lang="en-US" sz="1600">
                          <a:effectLst/>
                        </a:rPr>
                        <a:t>21.31%</a:t>
                      </a:r>
                    </a:p>
                  </a:txBody>
                  <a:tcPr marL="81354" marR="81354" marT="40676" marB="40676" anchor="ctr"/>
                </a:tc>
                <a:extLst>
                  <a:ext uri="{0D108BD9-81ED-4DB2-BD59-A6C34878D82A}">
                    <a16:rowId xmlns:a16="http://schemas.microsoft.com/office/drawing/2014/main" val="858890962"/>
                  </a:ext>
                </a:extLst>
              </a:tr>
              <a:tr h="369159">
                <a:tc>
                  <a:txBody>
                    <a:bodyPr/>
                    <a:lstStyle/>
                    <a:p>
                      <a:pPr algn="l"/>
                      <a:r>
                        <a:rPr lang="en-US" sz="1600">
                          <a:effectLst/>
                        </a:rPr>
                        <a:t>Garmin Ltd</a:t>
                      </a:r>
                    </a:p>
                  </a:txBody>
                  <a:tcPr marL="81354" marR="81354" marT="40676" marB="40676" anchor="ctr"/>
                </a:tc>
                <a:tc>
                  <a:txBody>
                    <a:bodyPr/>
                    <a:lstStyle/>
                    <a:p>
                      <a:pPr algn="l"/>
                      <a:r>
                        <a:rPr lang="en-US" sz="1600" b="1" u="none" strike="noStrike">
                          <a:solidFill>
                            <a:srgbClr val="000000"/>
                          </a:solidFill>
                          <a:effectLst/>
                          <a:hlinkClick r:id="rId5">
                            <a:extLst>
                              <a:ext uri="{A12FA001-AC4F-418D-AE19-62706E023703}">
                                <ahyp:hlinkClr xmlns:ahyp="http://schemas.microsoft.com/office/drawing/2018/hyperlinkcolor" val="tx"/>
                              </a:ext>
                            </a:extLst>
                          </a:hlinkClick>
                        </a:rPr>
                        <a:t>GRMN</a:t>
                      </a:r>
                      <a:endParaRPr lang="en-US" sz="1600">
                        <a:solidFill>
                          <a:srgbClr val="000000"/>
                        </a:solidFill>
                        <a:effectLst/>
                      </a:endParaRPr>
                    </a:p>
                  </a:txBody>
                  <a:tcPr marL="81354" marR="81354" marT="40676" marB="40676" anchor="ctr"/>
                </a:tc>
                <a:tc>
                  <a:txBody>
                    <a:bodyPr/>
                    <a:lstStyle/>
                    <a:p>
                      <a:r>
                        <a:rPr lang="en-US" sz="1600">
                          <a:effectLst/>
                        </a:rPr>
                        <a:t>5.43%</a:t>
                      </a:r>
                    </a:p>
                  </a:txBody>
                  <a:tcPr marL="81354" marR="81354" marT="40676" marB="40676" anchor="ctr"/>
                </a:tc>
                <a:extLst>
                  <a:ext uri="{0D108BD9-81ED-4DB2-BD59-A6C34878D82A}">
                    <a16:rowId xmlns:a16="http://schemas.microsoft.com/office/drawing/2014/main" val="894972113"/>
                  </a:ext>
                </a:extLst>
              </a:tr>
              <a:tr h="369159">
                <a:tc>
                  <a:txBody>
                    <a:bodyPr/>
                    <a:lstStyle/>
                    <a:p>
                      <a:pPr algn="l"/>
                      <a:r>
                        <a:rPr lang="en-US" sz="1600">
                          <a:effectLst/>
                        </a:rPr>
                        <a:t>Motorola Solutions Inc</a:t>
                      </a:r>
                    </a:p>
                  </a:txBody>
                  <a:tcPr marL="81354" marR="81354" marT="40676" marB="40676" anchor="ctr"/>
                </a:tc>
                <a:tc>
                  <a:txBody>
                    <a:bodyPr/>
                    <a:lstStyle/>
                    <a:p>
                      <a:pPr algn="l"/>
                      <a:r>
                        <a:rPr lang="en-US" sz="1600" b="1" u="none" strike="noStrike">
                          <a:solidFill>
                            <a:srgbClr val="000000"/>
                          </a:solidFill>
                          <a:effectLst/>
                          <a:hlinkClick r:id="rId6">
                            <a:extLst>
                              <a:ext uri="{A12FA001-AC4F-418D-AE19-62706E023703}">
                                <ahyp:hlinkClr xmlns:ahyp="http://schemas.microsoft.com/office/drawing/2018/hyperlinkcolor" val="tx"/>
                              </a:ext>
                            </a:extLst>
                          </a:hlinkClick>
                        </a:rPr>
                        <a:t>MSI</a:t>
                      </a:r>
                      <a:endParaRPr lang="en-US" sz="1600">
                        <a:solidFill>
                          <a:srgbClr val="000000"/>
                        </a:solidFill>
                        <a:effectLst/>
                      </a:endParaRPr>
                    </a:p>
                  </a:txBody>
                  <a:tcPr marL="81354" marR="81354" marT="40676" marB="40676" anchor="ctr"/>
                </a:tc>
                <a:tc>
                  <a:txBody>
                    <a:bodyPr/>
                    <a:lstStyle/>
                    <a:p>
                      <a:r>
                        <a:rPr lang="en-US" sz="1600">
                          <a:effectLst/>
                        </a:rPr>
                        <a:t>5.16%</a:t>
                      </a:r>
                    </a:p>
                  </a:txBody>
                  <a:tcPr marL="81354" marR="81354" marT="40676" marB="40676" anchor="ctr"/>
                </a:tc>
                <a:extLst>
                  <a:ext uri="{0D108BD9-81ED-4DB2-BD59-A6C34878D82A}">
                    <a16:rowId xmlns:a16="http://schemas.microsoft.com/office/drawing/2014/main" val="1816378758"/>
                  </a:ext>
                </a:extLst>
              </a:tr>
              <a:tr h="369159">
                <a:tc>
                  <a:txBody>
                    <a:bodyPr/>
                    <a:lstStyle/>
                    <a:p>
                      <a:pPr algn="l"/>
                      <a:r>
                        <a:rPr lang="en-US" sz="1600">
                          <a:effectLst/>
                        </a:rPr>
                        <a:t>Arista Networks Inc</a:t>
                      </a:r>
                    </a:p>
                  </a:txBody>
                  <a:tcPr marL="81354" marR="81354" marT="40676" marB="40676" anchor="ctr"/>
                </a:tc>
                <a:tc>
                  <a:txBody>
                    <a:bodyPr/>
                    <a:lstStyle/>
                    <a:p>
                      <a:pPr algn="l"/>
                      <a:r>
                        <a:rPr lang="en-US" sz="1600" b="1" u="none" strike="noStrike">
                          <a:solidFill>
                            <a:srgbClr val="000000"/>
                          </a:solidFill>
                          <a:effectLst/>
                          <a:hlinkClick r:id="rId7">
                            <a:extLst>
                              <a:ext uri="{A12FA001-AC4F-418D-AE19-62706E023703}">
                                <ahyp:hlinkClr xmlns:ahyp="http://schemas.microsoft.com/office/drawing/2018/hyperlinkcolor" val="tx"/>
                              </a:ext>
                            </a:extLst>
                          </a:hlinkClick>
                        </a:rPr>
                        <a:t>ANET</a:t>
                      </a:r>
                      <a:endParaRPr lang="en-US" sz="1600">
                        <a:solidFill>
                          <a:srgbClr val="000000"/>
                        </a:solidFill>
                        <a:effectLst/>
                      </a:endParaRPr>
                    </a:p>
                  </a:txBody>
                  <a:tcPr marL="81354" marR="81354" marT="40676" marB="40676" anchor="ctr"/>
                </a:tc>
                <a:tc>
                  <a:txBody>
                    <a:bodyPr/>
                    <a:lstStyle/>
                    <a:p>
                      <a:r>
                        <a:rPr lang="en-US" sz="1600">
                          <a:effectLst/>
                        </a:rPr>
                        <a:t>4.54%</a:t>
                      </a:r>
                    </a:p>
                  </a:txBody>
                  <a:tcPr marL="81354" marR="81354" marT="40676" marB="40676" anchor="ctr"/>
                </a:tc>
                <a:extLst>
                  <a:ext uri="{0D108BD9-81ED-4DB2-BD59-A6C34878D82A}">
                    <a16:rowId xmlns:a16="http://schemas.microsoft.com/office/drawing/2014/main" val="1351993044"/>
                  </a:ext>
                </a:extLst>
              </a:tr>
              <a:tr h="369159">
                <a:tc>
                  <a:txBody>
                    <a:bodyPr/>
                    <a:lstStyle/>
                    <a:p>
                      <a:pPr algn="l"/>
                      <a:r>
                        <a:rPr lang="en-US" sz="1600">
                          <a:effectLst/>
                        </a:rPr>
                        <a:t>AT&amp;T Inc</a:t>
                      </a:r>
                    </a:p>
                  </a:txBody>
                  <a:tcPr marL="81354" marR="81354" marT="40676" marB="40676" anchor="ctr"/>
                </a:tc>
                <a:tc>
                  <a:txBody>
                    <a:bodyPr/>
                    <a:lstStyle/>
                    <a:p>
                      <a:pPr algn="l"/>
                      <a:r>
                        <a:rPr lang="en-US" sz="1600" b="1" u="none" strike="noStrike">
                          <a:solidFill>
                            <a:srgbClr val="000000"/>
                          </a:solidFill>
                          <a:effectLst/>
                          <a:hlinkClick r:id="rId8">
                            <a:extLst>
                              <a:ext uri="{A12FA001-AC4F-418D-AE19-62706E023703}">
                                <ahyp:hlinkClr xmlns:ahyp="http://schemas.microsoft.com/office/drawing/2018/hyperlinkcolor" val="tx"/>
                              </a:ext>
                            </a:extLst>
                          </a:hlinkClick>
                        </a:rPr>
                        <a:t>T</a:t>
                      </a:r>
                      <a:endParaRPr lang="en-US" sz="1600">
                        <a:solidFill>
                          <a:srgbClr val="000000"/>
                        </a:solidFill>
                        <a:effectLst/>
                      </a:endParaRPr>
                    </a:p>
                  </a:txBody>
                  <a:tcPr marL="81354" marR="81354" marT="40676" marB="40676" anchor="ctr"/>
                </a:tc>
                <a:tc>
                  <a:txBody>
                    <a:bodyPr/>
                    <a:lstStyle/>
                    <a:p>
                      <a:r>
                        <a:rPr lang="en-US" sz="1600">
                          <a:effectLst/>
                        </a:rPr>
                        <a:t>4.18%</a:t>
                      </a:r>
                    </a:p>
                  </a:txBody>
                  <a:tcPr marL="81354" marR="81354" marT="40676" marB="40676" anchor="ctr"/>
                </a:tc>
                <a:extLst>
                  <a:ext uri="{0D108BD9-81ED-4DB2-BD59-A6C34878D82A}">
                    <a16:rowId xmlns:a16="http://schemas.microsoft.com/office/drawing/2014/main" val="236198102"/>
                  </a:ext>
                </a:extLst>
              </a:tr>
              <a:tr h="369159">
                <a:tc>
                  <a:txBody>
                    <a:bodyPr/>
                    <a:lstStyle/>
                    <a:p>
                      <a:pPr algn="l"/>
                      <a:r>
                        <a:rPr lang="en-US" sz="1600">
                          <a:effectLst/>
                        </a:rPr>
                        <a:t>T-Mobile US Inc</a:t>
                      </a:r>
                    </a:p>
                  </a:txBody>
                  <a:tcPr marL="81354" marR="81354" marT="40676" marB="40676" anchor="ctr"/>
                </a:tc>
                <a:tc>
                  <a:txBody>
                    <a:bodyPr/>
                    <a:lstStyle/>
                    <a:p>
                      <a:pPr algn="l"/>
                      <a:r>
                        <a:rPr lang="en-US" sz="1600" b="1" u="none" strike="noStrike">
                          <a:solidFill>
                            <a:srgbClr val="000000"/>
                          </a:solidFill>
                          <a:effectLst/>
                          <a:hlinkClick r:id="rId9">
                            <a:extLst>
                              <a:ext uri="{A12FA001-AC4F-418D-AE19-62706E023703}">
                                <ahyp:hlinkClr xmlns:ahyp="http://schemas.microsoft.com/office/drawing/2018/hyperlinkcolor" val="tx"/>
                              </a:ext>
                            </a:extLst>
                          </a:hlinkClick>
                        </a:rPr>
                        <a:t>TMUS</a:t>
                      </a:r>
                      <a:endParaRPr lang="en-US" sz="1600">
                        <a:solidFill>
                          <a:srgbClr val="000000"/>
                        </a:solidFill>
                        <a:effectLst/>
                      </a:endParaRPr>
                    </a:p>
                  </a:txBody>
                  <a:tcPr marL="81354" marR="81354" marT="40676" marB="40676" anchor="ctr"/>
                </a:tc>
                <a:tc>
                  <a:txBody>
                    <a:bodyPr/>
                    <a:lstStyle/>
                    <a:p>
                      <a:r>
                        <a:rPr lang="en-US" sz="1600">
                          <a:effectLst/>
                        </a:rPr>
                        <a:t>4.11%</a:t>
                      </a:r>
                    </a:p>
                  </a:txBody>
                  <a:tcPr marL="81354" marR="81354" marT="40676" marB="40676" anchor="ctr"/>
                </a:tc>
                <a:extLst>
                  <a:ext uri="{0D108BD9-81ED-4DB2-BD59-A6C34878D82A}">
                    <a16:rowId xmlns:a16="http://schemas.microsoft.com/office/drawing/2014/main" val="299894927"/>
                  </a:ext>
                </a:extLst>
              </a:tr>
              <a:tr h="617267">
                <a:tc>
                  <a:txBody>
                    <a:bodyPr/>
                    <a:lstStyle/>
                    <a:p>
                      <a:pPr algn="l"/>
                      <a:r>
                        <a:rPr lang="en-US" sz="1600">
                          <a:effectLst/>
                        </a:rPr>
                        <a:t>Lumen Technologies Inc Ordinary Shares</a:t>
                      </a:r>
                    </a:p>
                  </a:txBody>
                  <a:tcPr marL="81354" marR="81354" marT="40676" marB="40676" anchor="ctr"/>
                </a:tc>
                <a:tc>
                  <a:txBody>
                    <a:bodyPr/>
                    <a:lstStyle/>
                    <a:p>
                      <a:pPr algn="l"/>
                      <a:r>
                        <a:rPr lang="en-US" sz="1600" b="1" u="none" strike="noStrike">
                          <a:solidFill>
                            <a:srgbClr val="000000"/>
                          </a:solidFill>
                          <a:effectLst/>
                          <a:hlinkClick r:id="rId10">
                            <a:extLst>
                              <a:ext uri="{A12FA001-AC4F-418D-AE19-62706E023703}">
                                <ahyp:hlinkClr xmlns:ahyp="http://schemas.microsoft.com/office/drawing/2018/hyperlinkcolor" val="tx"/>
                              </a:ext>
                            </a:extLst>
                          </a:hlinkClick>
                        </a:rPr>
                        <a:t>LUMN</a:t>
                      </a:r>
                      <a:endParaRPr lang="en-US" sz="1600">
                        <a:solidFill>
                          <a:srgbClr val="000000"/>
                        </a:solidFill>
                        <a:effectLst/>
                      </a:endParaRPr>
                    </a:p>
                  </a:txBody>
                  <a:tcPr marL="81354" marR="81354" marT="40676" marB="40676" anchor="ctr"/>
                </a:tc>
                <a:tc>
                  <a:txBody>
                    <a:bodyPr/>
                    <a:lstStyle/>
                    <a:p>
                      <a:r>
                        <a:rPr lang="en-US" sz="1600">
                          <a:effectLst/>
                        </a:rPr>
                        <a:t>3.56%</a:t>
                      </a:r>
                    </a:p>
                  </a:txBody>
                  <a:tcPr marL="81354" marR="81354" marT="40676" marB="40676" anchor="ctr"/>
                </a:tc>
                <a:extLst>
                  <a:ext uri="{0D108BD9-81ED-4DB2-BD59-A6C34878D82A}">
                    <a16:rowId xmlns:a16="http://schemas.microsoft.com/office/drawing/2014/main" val="1018707804"/>
                  </a:ext>
                </a:extLst>
              </a:tr>
              <a:tr h="369159">
                <a:tc>
                  <a:txBody>
                    <a:bodyPr/>
                    <a:lstStyle/>
                    <a:p>
                      <a:pPr algn="l"/>
                      <a:r>
                        <a:rPr lang="en-US" sz="1600">
                          <a:effectLst/>
                        </a:rPr>
                        <a:t>F5 Networks Inc</a:t>
                      </a:r>
                    </a:p>
                  </a:txBody>
                  <a:tcPr marL="81354" marR="81354" marT="40676" marB="40676" anchor="ctr"/>
                </a:tc>
                <a:tc>
                  <a:txBody>
                    <a:bodyPr/>
                    <a:lstStyle/>
                    <a:p>
                      <a:pPr algn="l"/>
                      <a:r>
                        <a:rPr lang="en-US" sz="1600" b="1" u="none" strike="noStrike">
                          <a:solidFill>
                            <a:srgbClr val="000000"/>
                          </a:solidFill>
                          <a:effectLst/>
                          <a:hlinkClick r:id="rId11">
                            <a:extLst>
                              <a:ext uri="{A12FA001-AC4F-418D-AE19-62706E023703}">
                                <ahyp:hlinkClr xmlns:ahyp="http://schemas.microsoft.com/office/drawing/2018/hyperlinkcolor" val="tx"/>
                              </a:ext>
                            </a:extLst>
                          </a:hlinkClick>
                        </a:rPr>
                        <a:t>FFIV</a:t>
                      </a:r>
                      <a:endParaRPr lang="en-US" sz="1600">
                        <a:solidFill>
                          <a:srgbClr val="000000"/>
                        </a:solidFill>
                        <a:effectLst/>
                      </a:endParaRPr>
                    </a:p>
                  </a:txBody>
                  <a:tcPr marL="81354" marR="81354" marT="40676" marB="40676" anchor="ctr"/>
                </a:tc>
                <a:tc>
                  <a:txBody>
                    <a:bodyPr/>
                    <a:lstStyle/>
                    <a:p>
                      <a:r>
                        <a:rPr lang="en-US" sz="1600">
                          <a:effectLst/>
                        </a:rPr>
                        <a:t>3.55%</a:t>
                      </a:r>
                    </a:p>
                  </a:txBody>
                  <a:tcPr marL="81354" marR="81354" marT="40676" marB="40676" anchor="ctr"/>
                </a:tc>
                <a:extLst>
                  <a:ext uri="{0D108BD9-81ED-4DB2-BD59-A6C34878D82A}">
                    <a16:rowId xmlns:a16="http://schemas.microsoft.com/office/drawing/2014/main" val="3896868392"/>
                  </a:ext>
                </a:extLst>
              </a:tr>
              <a:tr h="369159">
                <a:tc>
                  <a:txBody>
                    <a:bodyPr/>
                    <a:lstStyle/>
                    <a:p>
                      <a:pPr algn="l"/>
                      <a:r>
                        <a:rPr lang="en-US" sz="1600">
                          <a:effectLst/>
                        </a:rPr>
                        <a:t>Liberty Global PLC C</a:t>
                      </a:r>
                    </a:p>
                  </a:txBody>
                  <a:tcPr marL="81354" marR="81354" marT="40676" marB="40676" anchor="ctr"/>
                </a:tc>
                <a:tc>
                  <a:txBody>
                    <a:bodyPr/>
                    <a:lstStyle/>
                    <a:p>
                      <a:pPr algn="l"/>
                      <a:r>
                        <a:rPr lang="en-US" sz="1600" b="1" u="none" strike="noStrike">
                          <a:solidFill>
                            <a:srgbClr val="000000"/>
                          </a:solidFill>
                          <a:effectLst/>
                          <a:hlinkClick r:id="rId12">
                            <a:extLst>
                              <a:ext uri="{A12FA001-AC4F-418D-AE19-62706E023703}">
                                <ahyp:hlinkClr xmlns:ahyp="http://schemas.microsoft.com/office/drawing/2018/hyperlinkcolor" val="tx"/>
                              </a:ext>
                            </a:extLst>
                          </a:hlinkClick>
                        </a:rPr>
                        <a:t>LBTYK.L</a:t>
                      </a:r>
                      <a:endParaRPr lang="en-US" sz="1600">
                        <a:solidFill>
                          <a:srgbClr val="000000"/>
                        </a:solidFill>
                        <a:effectLst/>
                      </a:endParaRPr>
                    </a:p>
                  </a:txBody>
                  <a:tcPr marL="81354" marR="81354" marT="40676" marB="40676" anchor="ctr"/>
                </a:tc>
                <a:tc>
                  <a:txBody>
                    <a:bodyPr/>
                    <a:lstStyle/>
                    <a:p>
                      <a:r>
                        <a:rPr lang="en-US" sz="1600" dirty="0">
                          <a:effectLst/>
                        </a:rPr>
                        <a:t>2.93%</a:t>
                      </a:r>
                    </a:p>
                  </a:txBody>
                  <a:tcPr marL="81354" marR="81354" marT="40676" marB="40676" anchor="ctr"/>
                </a:tc>
                <a:extLst>
                  <a:ext uri="{0D108BD9-81ED-4DB2-BD59-A6C34878D82A}">
                    <a16:rowId xmlns:a16="http://schemas.microsoft.com/office/drawing/2014/main" val="2278817188"/>
                  </a:ext>
                </a:extLst>
              </a:tr>
            </a:tbl>
          </a:graphicData>
        </a:graphic>
      </p:graphicFrame>
    </p:spTree>
    <p:extLst>
      <p:ext uri="{BB962C8B-B14F-4D97-AF65-F5344CB8AC3E}">
        <p14:creationId xmlns:p14="http://schemas.microsoft.com/office/powerpoint/2010/main" val="4070959039"/>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7" name="Group 16">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8" name="Group 17">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0"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1"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2"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7"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9" name="Group 18">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0"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sp useBgFill="1">
        <p:nvSpPr>
          <p:cNvPr id="58" name="Rectangle 57">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62" name="Rectangle 61">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4"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4" name="Title 3">
            <a:extLst>
              <a:ext uri="{FF2B5EF4-FFF2-40B4-BE49-F238E27FC236}">
                <a16:creationId xmlns:a16="http://schemas.microsoft.com/office/drawing/2014/main" id="{CC59D7FE-0CA9-D340-BCE7-0921E4FAAB78}"/>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a:solidFill>
                  <a:srgbClr val="FFFFFF"/>
                </a:solidFill>
              </a:rPr>
              <a:t>TCN Basic model</a:t>
            </a:r>
          </a:p>
        </p:txBody>
      </p:sp>
      <p:sp>
        <p:nvSpPr>
          <p:cNvPr id="7" name="Text Placeholder 6">
            <a:extLst>
              <a:ext uri="{FF2B5EF4-FFF2-40B4-BE49-F238E27FC236}">
                <a16:creationId xmlns:a16="http://schemas.microsoft.com/office/drawing/2014/main" id="{B2F68B3D-4118-E043-A958-90FC9D7F1EAC}"/>
              </a:ext>
            </a:extLst>
          </p:cNvPr>
          <p:cNvSpPr>
            <a:spLocks noGrp="1"/>
          </p:cNvSpPr>
          <p:nvPr>
            <p:ph type="body" sz="half" idx="2"/>
          </p:nvPr>
        </p:nvSpPr>
        <p:spPr>
          <a:xfrm>
            <a:off x="844620" y="2249487"/>
            <a:ext cx="2862444" cy="3957302"/>
          </a:xfrm>
        </p:spPr>
        <p:txBody>
          <a:bodyPr vert="horz" lIns="91440" tIns="45720" rIns="91440" bIns="45720" rtlCol="0">
            <a:normAutofit/>
          </a:bodyPr>
          <a:lstStyle/>
          <a:p>
            <a:pPr indent="-228600">
              <a:buFont typeface="Arial" panose="020B0604020202020204" pitchFamily="34" charset="0"/>
              <a:buChar char="•"/>
            </a:pPr>
            <a:r>
              <a:rPr lang="en-US" sz="1400">
                <a:solidFill>
                  <a:srgbClr val="FFFFFF"/>
                </a:solidFill>
              </a:rPr>
              <a:t>Consists of dilated, causal 1D convolutional layers with the same input and output lengths</a:t>
            </a:r>
          </a:p>
        </p:txBody>
      </p:sp>
      <p:grpSp>
        <p:nvGrpSpPr>
          <p:cNvPr id="66" name="Group 65">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7"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68"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9"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3"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9"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4"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94" name="TextBox 93">
            <a:extLst>
              <a:ext uri="{FF2B5EF4-FFF2-40B4-BE49-F238E27FC236}">
                <a16:creationId xmlns:a16="http://schemas.microsoft.com/office/drawing/2014/main" id="{6DEF7616-EAB8-0E4E-B596-64B659D1F4F2}"/>
              </a:ext>
            </a:extLst>
          </p:cNvPr>
          <p:cNvSpPr txBox="1"/>
          <p:nvPr/>
        </p:nvSpPr>
        <p:spPr>
          <a:xfrm>
            <a:off x="5061369" y="305330"/>
            <a:ext cx="6116782" cy="923330"/>
          </a:xfrm>
          <a:prstGeom prst="rect">
            <a:avLst/>
          </a:prstGeom>
          <a:noFill/>
        </p:spPr>
        <p:txBody>
          <a:bodyPr wrap="square">
            <a:spAutoFit/>
          </a:bodyPr>
          <a:lstStyle/>
          <a:p>
            <a:r>
              <a:rPr lang="en-US" b="0" i="0" dirty="0">
                <a:solidFill>
                  <a:srgbClr val="000000"/>
                </a:solidFill>
                <a:effectLst/>
                <a:latin typeface="NeueMontreal"/>
              </a:rPr>
              <a:t>Given </a:t>
            </a:r>
            <a:r>
              <a:rPr lang="en-US" b="1" i="0" dirty="0" err="1">
                <a:solidFill>
                  <a:srgbClr val="000000"/>
                </a:solidFill>
                <a:effectLst/>
                <a:latin typeface="NeueMontreal"/>
              </a:rPr>
              <a:t>input_length</a:t>
            </a:r>
            <a:r>
              <a:rPr lang="en-US" b="0" i="0" dirty="0">
                <a:solidFill>
                  <a:srgbClr val="000000"/>
                </a:solidFill>
                <a:effectLst/>
                <a:latin typeface="NeueMontreal"/>
              </a:rPr>
              <a:t>, </a:t>
            </a:r>
            <a:r>
              <a:rPr lang="en-US" b="1" i="0" dirty="0" err="1">
                <a:solidFill>
                  <a:srgbClr val="000000"/>
                </a:solidFill>
                <a:effectLst/>
                <a:latin typeface="NeueMontreal"/>
              </a:rPr>
              <a:t>kernel_size</a:t>
            </a:r>
            <a:r>
              <a:rPr lang="en-US" b="0" i="0" dirty="0">
                <a:solidFill>
                  <a:srgbClr val="000000"/>
                </a:solidFill>
                <a:effectLst/>
                <a:latin typeface="NeueMontreal"/>
              </a:rPr>
              <a:t>, </a:t>
            </a:r>
            <a:r>
              <a:rPr lang="en-US" b="1" i="0" dirty="0" err="1">
                <a:solidFill>
                  <a:srgbClr val="000000"/>
                </a:solidFill>
                <a:effectLst/>
                <a:latin typeface="NeueMontreal"/>
              </a:rPr>
              <a:t>dilation_base</a:t>
            </a:r>
            <a:r>
              <a:rPr lang="en-US" b="0" i="0" dirty="0">
                <a:solidFill>
                  <a:srgbClr val="000000"/>
                </a:solidFill>
                <a:effectLst/>
                <a:latin typeface="NeueMontreal"/>
              </a:rPr>
              <a:t> and the minimum number of layers required for full history coverage, TCN network would look something like this</a:t>
            </a:r>
            <a:endParaRPr lang="en-US" dirty="0"/>
          </a:p>
        </p:txBody>
      </p:sp>
      <p:pic>
        <p:nvPicPr>
          <p:cNvPr id="95" name="Picture 4">
            <a:extLst>
              <a:ext uri="{FF2B5EF4-FFF2-40B4-BE49-F238E27FC236}">
                <a16:creationId xmlns:a16="http://schemas.microsoft.com/office/drawing/2014/main" id="{F480A5C1-EBBD-534F-906D-EE1687221C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1593" y="1876359"/>
            <a:ext cx="7416334" cy="3771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8103410"/>
      </p:ext>
    </p:extLst>
  </p:cSld>
  <p:clrMapOvr>
    <a:overrideClrMapping bg1="lt1" tx1="dk1" bg2="lt2" tx2="dk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989FF2E2-FCF6-324B-BB34-92F70E59728F}"/>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(64.09%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D45BB9BA-79ED-A51A-B9B7-C0E75AD7E1DA}"/>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Utilities</a:t>
            </a:r>
          </a:p>
        </p:txBody>
      </p:sp>
      <p:graphicFrame>
        <p:nvGraphicFramePr>
          <p:cNvPr id="8" name="Content Placeholder 3">
            <a:extLst>
              <a:ext uri="{FF2B5EF4-FFF2-40B4-BE49-F238E27FC236}">
                <a16:creationId xmlns:a16="http://schemas.microsoft.com/office/drawing/2014/main" id="{386C8E15-8ADB-4A42-B4C1-A02C659C0B8E}"/>
              </a:ext>
            </a:extLst>
          </p:cNvPr>
          <p:cNvGraphicFramePr>
            <a:graphicFrameLocks/>
          </p:cNvGraphicFramePr>
          <p:nvPr>
            <p:extLst>
              <p:ext uri="{D42A27DB-BD31-4B8C-83A1-F6EECF244321}">
                <p14:modId xmlns:p14="http://schemas.microsoft.com/office/powerpoint/2010/main" val="2295094774"/>
              </p:ext>
            </p:extLst>
          </p:nvPr>
        </p:nvGraphicFramePr>
        <p:xfrm>
          <a:off x="1520427" y="1137621"/>
          <a:ext cx="5309504" cy="4577301"/>
        </p:xfrm>
        <a:graphic>
          <a:graphicData uri="http://schemas.openxmlformats.org/drawingml/2006/table">
            <a:tbl>
              <a:tblPr firstRow="1" bandRow="1">
                <a:tableStyleId>{793D81CF-94F2-401A-BA57-92F5A7B2D0C5}</a:tableStyleId>
              </a:tblPr>
              <a:tblGrid>
                <a:gridCol w="2370465">
                  <a:extLst>
                    <a:ext uri="{9D8B030D-6E8A-4147-A177-3AD203B41FA5}">
                      <a16:colId xmlns:a16="http://schemas.microsoft.com/office/drawing/2014/main" val="3558593519"/>
                    </a:ext>
                  </a:extLst>
                </a:gridCol>
                <a:gridCol w="1381137">
                  <a:extLst>
                    <a:ext uri="{9D8B030D-6E8A-4147-A177-3AD203B41FA5}">
                      <a16:colId xmlns:a16="http://schemas.microsoft.com/office/drawing/2014/main" val="2359053179"/>
                    </a:ext>
                  </a:extLst>
                </a:gridCol>
                <a:gridCol w="1557902">
                  <a:extLst>
                    <a:ext uri="{9D8B030D-6E8A-4147-A177-3AD203B41FA5}">
                      <a16:colId xmlns:a16="http://schemas.microsoft.com/office/drawing/2014/main" val="4151448572"/>
                    </a:ext>
                  </a:extLst>
                </a:gridCol>
              </a:tblGrid>
              <a:tr h="370724">
                <a:tc>
                  <a:txBody>
                    <a:bodyPr/>
                    <a:lstStyle/>
                    <a:p>
                      <a:pPr algn="l"/>
                      <a:r>
                        <a:rPr lang="en-US" sz="1500" b="0">
                          <a:effectLst/>
                        </a:rPr>
                        <a:t>Name</a:t>
                      </a:r>
                    </a:p>
                  </a:txBody>
                  <a:tcPr marL="77579" marR="77579" marT="48486" marB="48486" anchor="ctr"/>
                </a:tc>
                <a:tc>
                  <a:txBody>
                    <a:bodyPr/>
                    <a:lstStyle/>
                    <a:p>
                      <a:pPr algn="l"/>
                      <a:r>
                        <a:rPr lang="en-US" sz="1500" b="0">
                          <a:effectLst/>
                        </a:rPr>
                        <a:t>Symbol</a:t>
                      </a:r>
                    </a:p>
                  </a:txBody>
                  <a:tcPr marL="77579" marR="77579" marT="48486" marB="48486" anchor="ctr"/>
                </a:tc>
                <a:tc>
                  <a:txBody>
                    <a:bodyPr/>
                    <a:lstStyle/>
                    <a:p>
                      <a:r>
                        <a:rPr lang="en-US" sz="1500" b="0">
                          <a:effectLst/>
                        </a:rPr>
                        <a:t>% Assets</a:t>
                      </a:r>
                    </a:p>
                  </a:txBody>
                  <a:tcPr marL="77579" marR="77579" marT="48486" marB="48486" anchor="ctr"/>
                </a:tc>
                <a:extLst>
                  <a:ext uri="{0D108BD9-81ED-4DB2-BD59-A6C34878D82A}">
                    <a16:rowId xmlns:a16="http://schemas.microsoft.com/office/drawing/2014/main" val="3758285104"/>
                  </a:ext>
                </a:extLst>
              </a:tr>
              <a:tr h="351331">
                <a:tc>
                  <a:txBody>
                    <a:bodyPr/>
                    <a:lstStyle/>
                    <a:p>
                      <a:pPr algn="l"/>
                      <a:r>
                        <a:rPr lang="en-US" sz="1500">
                          <a:effectLst/>
                        </a:rPr>
                        <a:t>NextEra Energy Inc</a:t>
                      </a:r>
                    </a:p>
                  </a:txBody>
                  <a:tcPr marL="77579" marR="77579" marT="38790" marB="38790" anchor="ctr"/>
                </a:tc>
                <a:tc>
                  <a:txBody>
                    <a:bodyPr/>
                    <a:lstStyle/>
                    <a:p>
                      <a:pPr algn="l"/>
                      <a:r>
                        <a:rPr lang="en-US" sz="1500" b="1" u="none" strike="noStrike">
                          <a:solidFill>
                            <a:srgbClr val="000000"/>
                          </a:solidFill>
                          <a:effectLst/>
                          <a:hlinkClick r:id="rId3">
                            <a:extLst>
                              <a:ext uri="{A12FA001-AC4F-418D-AE19-62706E023703}">
                                <ahyp:hlinkClr xmlns:ahyp="http://schemas.microsoft.com/office/drawing/2018/hyperlinkcolor" val="tx"/>
                              </a:ext>
                            </a:extLst>
                          </a:hlinkClick>
                        </a:rPr>
                        <a:t>NEE</a:t>
                      </a:r>
                      <a:endParaRPr lang="en-US" sz="1500">
                        <a:solidFill>
                          <a:srgbClr val="000000"/>
                        </a:solidFill>
                        <a:effectLst/>
                      </a:endParaRPr>
                    </a:p>
                  </a:txBody>
                  <a:tcPr marL="77579" marR="77579" marT="38790" marB="38790" anchor="ctr"/>
                </a:tc>
                <a:tc>
                  <a:txBody>
                    <a:bodyPr/>
                    <a:lstStyle/>
                    <a:p>
                      <a:r>
                        <a:rPr lang="en-US" sz="1500">
                          <a:effectLst/>
                        </a:rPr>
                        <a:t>17.18%</a:t>
                      </a:r>
                    </a:p>
                  </a:txBody>
                  <a:tcPr marL="77579" marR="77579" marT="38790" marB="38790" anchor="ctr"/>
                </a:tc>
                <a:extLst>
                  <a:ext uri="{0D108BD9-81ED-4DB2-BD59-A6C34878D82A}">
                    <a16:rowId xmlns:a16="http://schemas.microsoft.com/office/drawing/2014/main" val="1779565415"/>
                  </a:ext>
                </a:extLst>
              </a:tr>
              <a:tr h="351331">
                <a:tc>
                  <a:txBody>
                    <a:bodyPr/>
                    <a:lstStyle/>
                    <a:p>
                      <a:pPr algn="l"/>
                      <a:r>
                        <a:rPr lang="en-US" sz="1500">
                          <a:effectLst/>
                        </a:rPr>
                        <a:t>Duke Energy Corp</a:t>
                      </a:r>
                    </a:p>
                  </a:txBody>
                  <a:tcPr marL="77579" marR="77579" marT="38790" marB="38790" anchor="ctr"/>
                </a:tc>
                <a:tc>
                  <a:txBody>
                    <a:bodyPr/>
                    <a:lstStyle/>
                    <a:p>
                      <a:pPr algn="l"/>
                      <a:r>
                        <a:rPr lang="en-US" sz="1500" b="1" u="none" strike="noStrike">
                          <a:solidFill>
                            <a:srgbClr val="000000"/>
                          </a:solidFill>
                          <a:effectLst/>
                          <a:hlinkClick r:id="rId4">
                            <a:extLst>
                              <a:ext uri="{A12FA001-AC4F-418D-AE19-62706E023703}">
                                <ahyp:hlinkClr xmlns:ahyp="http://schemas.microsoft.com/office/drawing/2018/hyperlinkcolor" val="tx"/>
                              </a:ext>
                            </a:extLst>
                          </a:hlinkClick>
                        </a:rPr>
                        <a:t>DUK</a:t>
                      </a:r>
                      <a:endParaRPr lang="en-US" sz="1500">
                        <a:solidFill>
                          <a:srgbClr val="000000"/>
                        </a:solidFill>
                        <a:effectLst/>
                      </a:endParaRPr>
                    </a:p>
                  </a:txBody>
                  <a:tcPr marL="77579" marR="77579" marT="38790" marB="38790" anchor="ctr"/>
                </a:tc>
                <a:tc>
                  <a:txBody>
                    <a:bodyPr/>
                    <a:lstStyle/>
                    <a:p>
                      <a:r>
                        <a:rPr lang="en-US" sz="1500">
                          <a:effectLst/>
                        </a:rPr>
                        <a:t>8.40%</a:t>
                      </a:r>
                    </a:p>
                  </a:txBody>
                  <a:tcPr marL="77579" marR="77579" marT="38790" marB="38790" anchor="ctr"/>
                </a:tc>
                <a:extLst>
                  <a:ext uri="{0D108BD9-81ED-4DB2-BD59-A6C34878D82A}">
                    <a16:rowId xmlns:a16="http://schemas.microsoft.com/office/drawing/2014/main" val="1604827137"/>
                  </a:ext>
                </a:extLst>
              </a:tr>
              <a:tr h="351331">
                <a:tc>
                  <a:txBody>
                    <a:bodyPr/>
                    <a:lstStyle/>
                    <a:p>
                      <a:pPr algn="l"/>
                      <a:r>
                        <a:rPr lang="en-US" sz="1500">
                          <a:effectLst/>
                        </a:rPr>
                        <a:t>Southern Co</a:t>
                      </a:r>
                    </a:p>
                  </a:txBody>
                  <a:tcPr marL="77579" marR="77579" marT="38790" marB="38790" anchor="ctr"/>
                </a:tc>
                <a:tc>
                  <a:txBody>
                    <a:bodyPr/>
                    <a:lstStyle/>
                    <a:p>
                      <a:pPr algn="l"/>
                      <a:r>
                        <a:rPr lang="en-US" sz="1500" b="1" u="none" strike="noStrike">
                          <a:solidFill>
                            <a:srgbClr val="000000"/>
                          </a:solidFill>
                          <a:effectLst/>
                          <a:hlinkClick r:id="rId5">
                            <a:extLst>
                              <a:ext uri="{A12FA001-AC4F-418D-AE19-62706E023703}">
                                <ahyp:hlinkClr xmlns:ahyp="http://schemas.microsoft.com/office/drawing/2018/hyperlinkcolor" val="tx"/>
                              </a:ext>
                            </a:extLst>
                          </a:hlinkClick>
                        </a:rPr>
                        <a:t>SO</a:t>
                      </a:r>
                      <a:endParaRPr lang="en-US" sz="1500">
                        <a:solidFill>
                          <a:srgbClr val="000000"/>
                        </a:solidFill>
                        <a:effectLst/>
                      </a:endParaRPr>
                    </a:p>
                  </a:txBody>
                  <a:tcPr marL="77579" marR="77579" marT="38790" marB="38790" anchor="ctr"/>
                </a:tc>
                <a:tc>
                  <a:txBody>
                    <a:bodyPr/>
                    <a:lstStyle/>
                    <a:p>
                      <a:r>
                        <a:rPr lang="en-US" sz="1500">
                          <a:effectLst/>
                        </a:rPr>
                        <a:t>7.26%</a:t>
                      </a:r>
                    </a:p>
                  </a:txBody>
                  <a:tcPr marL="77579" marR="77579" marT="38790" marB="38790" anchor="ctr"/>
                </a:tc>
                <a:extLst>
                  <a:ext uri="{0D108BD9-81ED-4DB2-BD59-A6C34878D82A}">
                    <a16:rowId xmlns:a16="http://schemas.microsoft.com/office/drawing/2014/main" val="806664806"/>
                  </a:ext>
                </a:extLst>
              </a:tr>
              <a:tr h="351331">
                <a:tc>
                  <a:txBody>
                    <a:bodyPr/>
                    <a:lstStyle/>
                    <a:p>
                      <a:pPr algn="l"/>
                      <a:r>
                        <a:rPr lang="en-US" sz="1500">
                          <a:effectLst/>
                        </a:rPr>
                        <a:t>Dominion Energy Inc</a:t>
                      </a:r>
                    </a:p>
                  </a:txBody>
                  <a:tcPr marL="77579" marR="77579" marT="38790" marB="38790" anchor="ctr"/>
                </a:tc>
                <a:tc>
                  <a:txBody>
                    <a:bodyPr/>
                    <a:lstStyle/>
                    <a:p>
                      <a:pPr algn="l"/>
                      <a:r>
                        <a:rPr lang="en-US" sz="1500" b="1" u="none" strike="noStrike">
                          <a:solidFill>
                            <a:srgbClr val="000000"/>
                          </a:solidFill>
                          <a:effectLst/>
                          <a:hlinkClick r:id="rId6">
                            <a:extLst>
                              <a:ext uri="{A12FA001-AC4F-418D-AE19-62706E023703}">
                                <ahyp:hlinkClr xmlns:ahyp="http://schemas.microsoft.com/office/drawing/2018/hyperlinkcolor" val="tx"/>
                              </a:ext>
                            </a:extLst>
                          </a:hlinkClick>
                        </a:rPr>
                        <a:t>D</a:t>
                      </a:r>
                      <a:endParaRPr lang="en-US" sz="1500">
                        <a:solidFill>
                          <a:srgbClr val="000000"/>
                        </a:solidFill>
                        <a:effectLst/>
                      </a:endParaRPr>
                    </a:p>
                  </a:txBody>
                  <a:tcPr marL="77579" marR="77579" marT="38790" marB="38790" anchor="ctr"/>
                </a:tc>
                <a:tc>
                  <a:txBody>
                    <a:bodyPr/>
                    <a:lstStyle/>
                    <a:p>
                      <a:r>
                        <a:rPr lang="en-US" sz="1500">
                          <a:effectLst/>
                        </a:rPr>
                        <a:t>6.55%</a:t>
                      </a:r>
                    </a:p>
                  </a:txBody>
                  <a:tcPr marL="77579" marR="77579" marT="38790" marB="38790" anchor="ctr"/>
                </a:tc>
                <a:extLst>
                  <a:ext uri="{0D108BD9-81ED-4DB2-BD59-A6C34878D82A}">
                    <a16:rowId xmlns:a16="http://schemas.microsoft.com/office/drawing/2014/main" val="801774665"/>
                  </a:ext>
                </a:extLst>
              </a:tr>
              <a:tr h="351331">
                <a:tc>
                  <a:txBody>
                    <a:bodyPr/>
                    <a:lstStyle/>
                    <a:p>
                      <a:pPr algn="l"/>
                      <a:r>
                        <a:rPr lang="en-US" sz="1500">
                          <a:effectLst/>
                        </a:rPr>
                        <a:t>Exelon Corp</a:t>
                      </a:r>
                    </a:p>
                  </a:txBody>
                  <a:tcPr marL="77579" marR="77579" marT="38790" marB="38790" anchor="ctr"/>
                </a:tc>
                <a:tc>
                  <a:txBody>
                    <a:bodyPr/>
                    <a:lstStyle/>
                    <a:p>
                      <a:pPr algn="l"/>
                      <a:r>
                        <a:rPr lang="en-US" sz="1500" b="1" u="none" strike="noStrike">
                          <a:solidFill>
                            <a:srgbClr val="000000"/>
                          </a:solidFill>
                          <a:effectLst/>
                          <a:hlinkClick r:id="rId7">
                            <a:extLst>
                              <a:ext uri="{A12FA001-AC4F-418D-AE19-62706E023703}">
                                <ahyp:hlinkClr xmlns:ahyp="http://schemas.microsoft.com/office/drawing/2018/hyperlinkcolor" val="tx"/>
                              </a:ext>
                            </a:extLst>
                          </a:hlinkClick>
                        </a:rPr>
                        <a:t>EXC</a:t>
                      </a:r>
                      <a:endParaRPr lang="en-US" sz="1500">
                        <a:solidFill>
                          <a:srgbClr val="000000"/>
                        </a:solidFill>
                        <a:effectLst/>
                      </a:endParaRPr>
                    </a:p>
                  </a:txBody>
                  <a:tcPr marL="77579" marR="77579" marT="38790" marB="38790" anchor="ctr"/>
                </a:tc>
                <a:tc>
                  <a:txBody>
                    <a:bodyPr/>
                    <a:lstStyle/>
                    <a:p>
                      <a:r>
                        <a:rPr lang="en-US" sz="1500">
                          <a:effectLst/>
                        </a:rPr>
                        <a:t>5.00%</a:t>
                      </a:r>
                    </a:p>
                  </a:txBody>
                  <a:tcPr marL="77579" marR="77579" marT="38790" marB="38790" anchor="ctr"/>
                </a:tc>
                <a:extLst>
                  <a:ext uri="{0D108BD9-81ED-4DB2-BD59-A6C34878D82A}">
                    <a16:rowId xmlns:a16="http://schemas.microsoft.com/office/drawing/2014/main" val="2481710197"/>
                  </a:ext>
                </a:extLst>
              </a:tr>
              <a:tr h="582420">
                <a:tc>
                  <a:txBody>
                    <a:bodyPr/>
                    <a:lstStyle/>
                    <a:p>
                      <a:pPr algn="l"/>
                      <a:r>
                        <a:rPr lang="en-US" sz="1500">
                          <a:effectLst/>
                        </a:rPr>
                        <a:t>American Electric Power Co Inc</a:t>
                      </a:r>
                    </a:p>
                  </a:txBody>
                  <a:tcPr marL="77579" marR="77579" marT="38790" marB="38790" anchor="ctr"/>
                </a:tc>
                <a:tc>
                  <a:txBody>
                    <a:bodyPr/>
                    <a:lstStyle/>
                    <a:p>
                      <a:pPr algn="l"/>
                      <a:r>
                        <a:rPr lang="en-US" sz="1500" b="1" u="none" strike="noStrike">
                          <a:solidFill>
                            <a:srgbClr val="000000"/>
                          </a:solidFill>
                          <a:effectLst/>
                          <a:hlinkClick r:id="rId8">
                            <a:extLst>
                              <a:ext uri="{A12FA001-AC4F-418D-AE19-62706E023703}">
                                <ahyp:hlinkClr xmlns:ahyp="http://schemas.microsoft.com/office/drawing/2018/hyperlinkcolor" val="tx"/>
                              </a:ext>
                            </a:extLst>
                          </a:hlinkClick>
                        </a:rPr>
                        <a:t>AEP</a:t>
                      </a:r>
                      <a:endParaRPr lang="en-US" sz="1500">
                        <a:solidFill>
                          <a:srgbClr val="000000"/>
                        </a:solidFill>
                        <a:effectLst/>
                      </a:endParaRPr>
                    </a:p>
                  </a:txBody>
                  <a:tcPr marL="77579" marR="77579" marT="38790" marB="38790" anchor="ctr"/>
                </a:tc>
                <a:tc>
                  <a:txBody>
                    <a:bodyPr/>
                    <a:lstStyle/>
                    <a:p>
                      <a:r>
                        <a:rPr lang="en-US" sz="1500">
                          <a:effectLst/>
                        </a:rPr>
                        <a:t>4.67%</a:t>
                      </a:r>
                    </a:p>
                  </a:txBody>
                  <a:tcPr marL="77579" marR="77579" marT="38790" marB="38790" anchor="ctr"/>
                </a:tc>
                <a:extLst>
                  <a:ext uri="{0D108BD9-81ED-4DB2-BD59-A6C34878D82A}">
                    <a16:rowId xmlns:a16="http://schemas.microsoft.com/office/drawing/2014/main" val="2053417712"/>
                  </a:ext>
                </a:extLst>
              </a:tr>
              <a:tr h="351331">
                <a:tc>
                  <a:txBody>
                    <a:bodyPr/>
                    <a:lstStyle/>
                    <a:p>
                      <a:pPr algn="l"/>
                      <a:r>
                        <a:rPr lang="en-US" sz="1500">
                          <a:effectLst/>
                        </a:rPr>
                        <a:t>Sempra Energy</a:t>
                      </a:r>
                    </a:p>
                  </a:txBody>
                  <a:tcPr marL="77579" marR="77579" marT="38790" marB="38790" anchor="ctr"/>
                </a:tc>
                <a:tc>
                  <a:txBody>
                    <a:bodyPr/>
                    <a:lstStyle/>
                    <a:p>
                      <a:pPr algn="l"/>
                      <a:r>
                        <a:rPr lang="en-US" sz="1500" b="1" u="none" strike="noStrike">
                          <a:solidFill>
                            <a:srgbClr val="000000"/>
                          </a:solidFill>
                          <a:effectLst/>
                          <a:hlinkClick r:id="rId9">
                            <a:extLst>
                              <a:ext uri="{A12FA001-AC4F-418D-AE19-62706E023703}">
                                <ahyp:hlinkClr xmlns:ahyp="http://schemas.microsoft.com/office/drawing/2018/hyperlinkcolor" val="tx"/>
                              </a:ext>
                            </a:extLst>
                          </a:hlinkClick>
                        </a:rPr>
                        <a:t>SRE</a:t>
                      </a:r>
                      <a:endParaRPr lang="en-US" sz="1500">
                        <a:solidFill>
                          <a:srgbClr val="000000"/>
                        </a:solidFill>
                        <a:effectLst/>
                      </a:endParaRPr>
                    </a:p>
                  </a:txBody>
                  <a:tcPr marL="77579" marR="77579" marT="38790" marB="38790" anchor="ctr"/>
                </a:tc>
                <a:tc>
                  <a:txBody>
                    <a:bodyPr/>
                    <a:lstStyle/>
                    <a:p>
                      <a:r>
                        <a:rPr lang="en-US" sz="1500">
                          <a:effectLst/>
                        </a:rPr>
                        <a:t>4.35%</a:t>
                      </a:r>
                    </a:p>
                  </a:txBody>
                  <a:tcPr marL="77579" marR="77579" marT="38790" marB="38790" anchor="ctr"/>
                </a:tc>
                <a:extLst>
                  <a:ext uri="{0D108BD9-81ED-4DB2-BD59-A6C34878D82A}">
                    <a16:rowId xmlns:a16="http://schemas.microsoft.com/office/drawing/2014/main" val="3532901614"/>
                  </a:ext>
                </a:extLst>
              </a:tr>
              <a:tr h="351331">
                <a:tc>
                  <a:txBody>
                    <a:bodyPr/>
                    <a:lstStyle/>
                    <a:p>
                      <a:pPr algn="l"/>
                      <a:r>
                        <a:rPr lang="en-US" sz="1500">
                          <a:effectLst/>
                        </a:rPr>
                        <a:t>Xcel Energy Inc</a:t>
                      </a:r>
                    </a:p>
                  </a:txBody>
                  <a:tcPr marL="77579" marR="77579" marT="38790" marB="38790" anchor="ctr"/>
                </a:tc>
                <a:tc>
                  <a:txBody>
                    <a:bodyPr/>
                    <a:lstStyle/>
                    <a:p>
                      <a:pPr algn="l"/>
                      <a:r>
                        <a:rPr lang="en-US" sz="1500" b="1" u="none" strike="noStrike">
                          <a:solidFill>
                            <a:srgbClr val="000000"/>
                          </a:solidFill>
                          <a:effectLst/>
                          <a:hlinkClick r:id="rId10">
                            <a:extLst>
                              <a:ext uri="{A12FA001-AC4F-418D-AE19-62706E023703}">
                                <ahyp:hlinkClr xmlns:ahyp="http://schemas.microsoft.com/office/drawing/2018/hyperlinkcolor" val="tx"/>
                              </a:ext>
                            </a:extLst>
                          </a:hlinkClick>
                        </a:rPr>
                        <a:t>XEL</a:t>
                      </a:r>
                      <a:endParaRPr lang="en-US" sz="1500">
                        <a:solidFill>
                          <a:srgbClr val="000000"/>
                        </a:solidFill>
                        <a:effectLst/>
                      </a:endParaRPr>
                    </a:p>
                  </a:txBody>
                  <a:tcPr marL="77579" marR="77579" marT="38790" marB="38790" anchor="ctr"/>
                </a:tc>
                <a:tc>
                  <a:txBody>
                    <a:bodyPr/>
                    <a:lstStyle/>
                    <a:p>
                      <a:r>
                        <a:rPr lang="en-US" sz="1500">
                          <a:effectLst/>
                        </a:rPr>
                        <a:t>3.86%</a:t>
                      </a:r>
                    </a:p>
                  </a:txBody>
                  <a:tcPr marL="77579" marR="77579" marT="38790" marB="38790" anchor="ctr"/>
                </a:tc>
                <a:extLst>
                  <a:ext uri="{0D108BD9-81ED-4DB2-BD59-A6C34878D82A}">
                    <a16:rowId xmlns:a16="http://schemas.microsoft.com/office/drawing/2014/main" val="944034304"/>
                  </a:ext>
                </a:extLst>
              </a:tr>
              <a:tr h="582420">
                <a:tc>
                  <a:txBody>
                    <a:bodyPr/>
                    <a:lstStyle/>
                    <a:p>
                      <a:pPr algn="l"/>
                      <a:r>
                        <a:rPr lang="en-US" sz="1500">
                          <a:effectLst/>
                        </a:rPr>
                        <a:t>American Water Works Co Inc</a:t>
                      </a:r>
                    </a:p>
                  </a:txBody>
                  <a:tcPr marL="77579" marR="77579" marT="38790" marB="38790" anchor="ctr"/>
                </a:tc>
                <a:tc>
                  <a:txBody>
                    <a:bodyPr/>
                    <a:lstStyle/>
                    <a:p>
                      <a:pPr algn="l"/>
                      <a:r>
                        <a:rPr lang="en-US" sz="1500" b="1" u="none" strike="noStrike">
                          <a:solidFill>
                            <a:srgbClr val="000000"/>
                          </a:solidFill>
                          <a:effectLst/>
                          <a:hlinkClick r:id="rId11">
                            <a:extLst>
                              <a:ext uri="{A12FA001-AC4F-418D-AE19-62706E023703}">
                                <ahyp:hlinkClr xmlns:ahyp="http://schemas.microsoft.com/office/drawing/2018/hyperlinkcolor" val="tx"/>
                              </a:ext>
                            </a:extLst>
                          </a:hlinkClick>
                        </a:rPr>
                        <a:t>AWK</a:t>
                      </a:r>
                      <a:endParaRPr lang="en-US" sz="1500">
                        <a:solidFill>
                          <a:srgbClr val="000000"/>
                        </a:solidFill>
                        <a:effectLst/>
                      </a:endParaRPr>
                    </a:p>
                  </a:txBody>
                  <a:tcPr marL="77579" marR="77579" marT="38790" marB="38790" anchor="ctr"/>
                </a:tc>
                <a:tc>
                  <a:txBody>
                    <a:bodyPr/>
                    <a:lstStyle/>
                    <a:p>
                      <a:r>
                        <a:rPr lang="en-US" sz="1500">
                          <a:effectLst/>
                        </a:rPr>
                        <a:t>3.45%</a:t>
                      </a:r>
                    </a:p>
                  </a:txBody>
                  <a:tcPr marL="77579" marR="77579" marT="38790" marB="38790" anchor="ctr"/>
                </a:tc>
                <a:extLst>
                  <a:ext uri="{0D108BD9-81ED-4DB2-BD59-A6C34878D82A}">
                    <a16:rowId xmlns:a16="http://schemas.microsoft.com/office/drawing/2014/main" val="1905502214"/>
                  </a:ext>
                </a:extLst>
              </a:tr>
              <a:tr h="582420">
                <a:tc>
                  <a:txBody>
                    <a:bodyPr/>
                    <a:lstStyle/>
                    <a:p>
                      <a:pPr algn="l"/>
                      <a:r>
                        <a:rPr lang="en-US" sz="1500">
                          <a:effectLst/>
                        </a:rPr>
                        <a:t>Public Service Enterprise Group Inc</a:t>
                      </a:r>
                    </a:p>
                  </a:txBody>
                  <a:tcPr marL="77579" marR="77579" marT="38790" marB="38790" anchor="ctr"/>
                </a:tc>
                <a:tc>
                  <a:txBody>
                    <a:bodyPr/>
                    <a:lstStyle/>
                    <a:p>
                      <a:pPr algn="l"/>
                      <a:r>
                        <a:rPr lang="en-US" sz="1500" b="1" u="none" strike="noStrike">
                          <a:solidFill>
                            <a:srgbClr val="000000"/>
                          </a:solidFill>
                          <a:effectLst/>
                          <a:hlinkClick r:id="rId12">
                            <a:extLst>
                              <a:ext uri="{A12FA001-AC4F-418D-AE19-62706E023703}">
                                <ahyp:hlinkClr xmlns:ahyp="http://schemas.microsoft.com/office/drawing/2018/hyperlinkcolor" val="tx"/>
                              </a:ext>
                            </a:extLst>
                          </a:hlinkClick>
                        </a:rPr>
                        <a:t>PEG</a:t>
                      </a:r>
                      <a:endParaRPr lang="en-US" sz="1500">
                        <a:solidFill>
                          <a:srgbClr val="000000"/>
                        </a:solidFill>
                        <a:effectLst/>
                      </a:endParaRPr>
                    </a:p>
                  </a:txBody>
                  <a:tcPr marL="77579" marR="77579" marT="38790" marB="38790" anchor="ctr"/>
                </a:tc>
                <a:tc>
                  <a:txBody>
                    <a:bodyPr/>
                    <a:lstStyle/>
                    <a:p>
                      <a:r>
                        <a:rPr lang="en-US" sz="1500" dirty="0">
                          <a:effectLst/>
                        </a:rPr>
                        <a:t>3.37%</a:t>
                      </a:r>
                    </a:p>
                  </a:txBody>
                  <a:tcPr marL="77579" marR="77579" marT="38790" marB="38790" anchor="ctr"/>
                </a:tc>
                <a:extLst>
                  <a:ext uri="{0D108BD9-81ED-4DB2-BD59-A6C34878D82A}">
                    <a16:rowId xmlns:a16="http://schemas.microsoft.com/office/drawing/2014/main" val="3584895515"/>
                  </a:ext>
                </a:extLst>
              </a:tr>
            </a:tbl>
          </a:graphicData>
        </a:graphic>
      </p:graphicFrame>
    </p:spTree>
    <p:extLst>
      <p:ext uri="{BB962C8B-B14F-4D97-AF65-F5344CB8AC3E}">
        <p14:creationId xmlns:p14="http://schemas.microsoft.com/office/powerpoint/2010/main" val="3985849784"/>
      </p:ext>
    </p:extLst>
  </p:cSld>
  <p:clrMapOvr>
    <a:overrideClrMapping bg1="lt1" tx1="dk1" bg2="lt2" tx2="dk2" accent1="accent1" accent2="accent2" accent3="accent3" accent4="accent4" accent5="accent5" accent6="accent6" hlink="hlink" folHlink="folHlink"/>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801BBCEF-22B1-8941-89D0-21D5DF495DFF}"/>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(45.68%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E3C2853C-175A-99F0-E162-84B6F3851DC4}"/>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Real estate</a:t>
            </a:r>
          </a:p>
        </p:txBody>
      </p:sp>
      <p:graphicFrame>
        <p:nvGraphicFramePr>
          <p:cNvPr id="8" name="Content Placeholder 3">
            <a:extLst>
              <a:ext uri="{FF2B5EF4-FFF2-40B4-BE49-F238E27FC236}">
                <a16:creationId xmlns:a16="http://schemas.microsoft.com/office/drawing/2014/main" id="{1E7E11F3-209E-9848-A256-076CFA61AF0B}"/>
              </a:ext>
            </a:extLst>
          </p:cNvPr>
          <p:cNvGraphicFramePr>
            <a:graphicFrameLocks/>
          </p:cNvGraphicFramePr>
          <p:nvPr>
            <p:extLst>
              <p:ext uri="{D42A27DB-BD31-4B8C-83A1-F6EECF244321}">
                <p14:modId xmlns:p14="http://schemas.microsoft.com/office/powerpoint/2010/main" val="3802245033"/>
              </p:ext>
            </p:extLst>
          </p:nvPr>
        </p:nvGraphicFramePr>
        <p:xfrm>
          <a:off x="1656348" y="1137621"/>
          <a:ext cx="5037662" cy="4577301"/>
        </p:xfrm>
        <a:graphic>
          <a:graphicData uri="http://schemas.openxmlformats.org/drawingml/2006/table">
            <a:tbl>
              <a:tblPr firstRow="1" bandRow="1">
                <a:tableStyleId>{793D81CF-94F2-401A-BA57-92F5A7B2D0C5}</a:tableStyleId>
              </a:tblPr>
              <a:tblGrid>
                <a:gridCol w="2242604">
                  <a:extLst>
                    <a:ext uri="{9D8B030D-6E8A-4147-A177-3AD203B41FA5}">
                      <a16:colId xmlns:a16="http://schemas.microsoft.com/office/drawing/2014/main" val="1848613804"/>
                    </a:ext>
                  </a:extLst>
                </a:gridCol>
                <a:gridCol w="1318625">
                  <a:extLst>
                    <a:ext uri="{9D8B030D-6E8A-4147-A177-3AD203B41FA5}">
                      <a16:colId xmlns:a16="http://schemas.microsoft.com/office/drawing/2014/main" val="2612497892"/>
                    </a:ext>
                  </a:extLst>
                </a:gridCol>
                <a:gridCol w="1476433">
                  <a:extLst>
                    <a:ext uri="{9D8B030D-6E8A-4147-A177-3AD203B41FA5}">
                      <a16:colId xmlns:a16="http://schemas.microsoft.com/office/drawing/2014/main" val="56326310"/>
                    </a:ext>
                  </a:extLst>
                </a:gridCol>
              </a:tblGrid>
              <a:tr h="352007">
                <a:tc>
                  <a:txBody>
                    <a:bodyPr/>
                    <a:lstStyle/>
                    <a:p>
                      <a:pPr algn="l"/>
                      <a:r>
                        <a:rPr lang="en-US" sz="1500" b="0">
                          <a:effectLst/>
                        </a:rPr>
                        <a:t>Name</a:t>
                      </a:r>
                    </a:p>
                  </a:txBody>
                  <a:tcPr marL="73394" marR="73394" marT="45871" marB="45871" anchor="ctr"/>
                </a:tc>
                <a:tc>
                  <a:txBody>
                    <a:bodyPr/>
                    <a:lstStyle/>
                    <a:p>
                      <a:pPr algn="l"/>
                      <a:r>
                        <a:rPr lang="en-US" sz="1500" b="0">
                          <a:effectLst/>
                        </a:rPr>
                        <a:t>Symbol</a:t>
                      </a:r>
                    </a:p>
                  </a:txBody>
                  <a:tcPr marL="73394" marR="73394" marT="45871" marB="45871" anchor="ctr"/>
                </a:tc>
                <a:tc>
                  <a:txBody>
                    <a:bodyPr/>
                    <a:lstStyle/>
                    <a:p>
                      <a:r>
                        <a:rPr lang="en-US" sz="1500" b="0">
                          <a:effectLst/>
                        </a:rPr>
                        <a:t>% Assets</a:t>
                      </a:r>
                    </a:p>
                  </a:txBody>
                  <a:tcPr marL="73394" marR="73394" marT="45871" marB="45871" anchor="ctr"/>
                </a:tc>
                <a:extLst>
                  <a:ext uri="{0D108BD9-81ED-4DB2-BD59-A6C34878D82A}">
                    <a16:rowId xmlns:a16="http://schemas.microsoft.com/office/drawing/2014/main" val="996440105"/>
                  </a:ext>
                </a:extLst>
              </a:tr>
              <a:tr h="555835">
                <a:tc>
                  <a:txBody>
                    <a:bodyPr/>
                    <a:lstStyle/>
                    <a:p>
                      <a:pPr algn="l"/>
                      <a:r>
                        <a:rPr lang="en-US" sz="1500">
                          <a:effectLst/>
                        </a:rPr>
                        <a:t>Vanguard Real Estate II Index</a:t>
                      </a:r>
                    </a:p>
                  </a:txBody>
                  <a:tcPr marL="73394" marR="73394" marT="36697" marB="36697" anchor="ctr"/>
                </a:tc>
                <a:tc>
                  <a:txBody>
                    <a:bodyPr/>
                    <a:lstStyle/>
                    <a:p>
                      <a:pPr algn="l"/>
                      <a:r>
                        <a:rPr lang="en-US" sz="1500" b="1" u="none" strike="noStrike">
                          <a:solidFill>
                            <a:srgbClr val="000000"/>
                          </a:solidFill>
                          <a:effectLst/>
                          <a:hlinkClick r:id="rId3">
                            <a:extLst>
                              <a:ext uri="{A12FA001-AC4F-418D-AE19-62706E023703}">
                                <ahyp:hlinkClr xmlns:ahyp="http://schemas.microsoft.com/office/drawing/2018/hyperlinkcolor" val="tx"/>
                              </a:ext>
                            </a:extLst>
                          </a:hlinkClick>
                        </a:rPr>
                        <a:t>VRTPX</a:t>
                      </a:r>
                      <a:endParaRPr lang="en-US" sz="1500">
                        <a:solidFill>
                          <a:srgbClr val="000000"/>
                        </a:solidFill>
                        <a:effectLst/>
                      </a:endParaRPr>
                    </a:p>
                  </a:txBody>
                  <a:tcPr marL="73394" marR="73394" marT="36697" marB="36697" anchor="ctr"/>
                </a:tc>
                <a:tc>
                  <a:txBody>
                    <a:bodyPr/>
                    <a:lstStyle/>
                    <a:p>
                      <a:r>
                        <a:rPr lang="en-US" sz="1500">
                          <a:effectLst/>
                        </a:rPr>
                        <a:t>11.53%</a:t>
                      </a:r>
                    </a:p>
                  </a:txBody>
                  <a:tcPr marL="73394" marR="73394" marT="36697" marB="36697" anchor="ctr"/>
                </a:tc>
                <a:extLst>
                  <a:ext uri="{0D108BD9-81ED-4DB2-BD59-A6C34878D82A}">
                    <a16:rowId xmlns:a16="http://schemas.microsoft.com/office/drawing/2014/main" val="4013700791"/>
                  </a:ext>
                </a:extLst>
              </a:tr>
              <a:tr h="333659">
                <a:tc>
                  <a:txBody>
                    <a:bodyPr/>
                    <a:lstStyle/>
                    <a:p>
                      <a:pPr algn="l"/>
                      <a:r>
                        <a:rPr lang="en-US" sz="1500">
                          <a:effectLst/>
                        </a:rPr>
                        <a:t>American Tower Corp</a:t>
                      </a:r>
                    </a:p>
                  </a:txBody>
                  <a:tcPr marL="73394" marR="73394" marT="36697" marB="36697" anchor="ctr"/>
                </a:tc>
                <a:tc>
                  <a:txBody>
                    <a:bodyPr/>
                    <a:lstStyle/>
                    <a:p>
                      <a:pPr algn="l"/>
                      <a:r>
                        <a:rPr lang="en-US" sz="1500" b="1" u="none" strike="noStrike">
                          <a:solidFill>
                            <a:srgbClr val="000000"/>
                          </a:solidFill>
                          <a:effectLst/>
                          <a:hlinkClick r:id="rId4">
                            <a:extLst>
                              <a:ext uri="{A12FA001-AC4F-418D-AE19-62706E023703}">
                                <ahyp:hlinkClr xmlns:ahyp="http://schemas.microsoft.com/office/drawing/2018/hyperlinkcolor" val="tx"/>
                              </a:ext>
                            </a:extLst>
                          </a:hlinkClick>
                        </a:rPr>
                        <a:t>AMT</a:t>
                      </a:r>
                      <a:endParaRPr lang="en-US" sz="1500">
                        <a:solidFill>
                          <a:srgbClr val="000000"/>
                        </a:solidFill>
                        <a:effectLst/>
                      </a:endParaRPr>
                    </a:p>
                  </a:txBody>
                  <a:tcPr marL="73394" marR="73394" marT="36697" marB="36697" anchor="ctr"/>
                </a:tc>
                <a:tc>
                  <a:txBody>
                    <a:bodyPr/>
                    <a:lstStyle/>
                    <a:p>
                      <a:r>
                        <a:rPr lang="en-US" sz="1500">
                          <a:effectLst/>
                        </a:rPr>
                        <a:t>7.49%</a:t>
                      </a:r>
                    </a:p>
                  </a:txBody>
                  <a:tcPr marL="73394" marR="73394" marT="36697" marB="36697" anchor="ctr"/>
                </a:tc>
                <a:extLst>
                  <a:ext uri="{0D108BD9-81ED-4DB2-BD59-A6C34878D82A}">
                    <a16:rowId xmlns:a16="http://schemas.microsoft.com/office/drawing/2014/main" val="3895298108"/>
                  </a:ext>
                </a:extLst>
              </a:tr>
              <a:tr h="333659">
                <a:tc>
                  <a:txBody>
                    <a:bodyPr/>
                    <a:lstStyle/>
                    <a:p>
                      <a:pPr algn="l"/>
                      <a:r>
                        <a:rPr lang="en-US" sz="1500">
                          <a:effectLst/>
                        </a:rPr>
                        <a:t>Prologis Inc</a:t>
                      </a:r>
                    </a:p>
                  </a:txBody>
                  <a:tcPr marL="73394" marR="73394" marT="36697" marB="36697" anchor="ctr"/>
                </a:tc>
                <a:tc>
                  <a:txBody>
                    <a:bodyPr/>
                    <a:lstStyle/>
                    <a:p>
                      <a:pPr algn="l"/>
                      <a:r>
                        <a:rPr lang="en-US" sz="1500" b="1" u="none" strike="noStrike">
                          <a:solidFill>
                            <a:srgbClr val="000000"/>
                          </a:solidFill>
                          <a:effectLst/>
                          <a:hlinkClick r:id="rId5">
                            <a:extLst>
                              <a:ext uri="{A12FA001-AC4F-418D-AE19-62706E023703}">
                                <ahyp:hlinkClr xmlns:ahyp="http://schemas.microsoft.com/office/drawing/2018/hyperlinkcolor" val="tx"/>
                              </a:ext>
                            </a:extLst>
                          </a:hlinkClick>
                        </a:rPr>
                        <a:t>PLD</a:t>
                      </a:r>
                      <a:endParaRPr lang="en-US" sz="1500">
                        <a:solidFill>
                          <a:srgbClr val="000000"/>
                        </a:solidFill>
                        <a:effectLst/>
                      </a:endParaRPr>
                    </a:p>
                  </a:txBody>
                  <a:tcPr marL="73394" marR="73394" marT="36697" marB="36697" anchor="ctr"/>
                </a:tc>
                <a:tc>
                  <a:txBody>
                    <a:bodyPr/>
                    <a:lstStyle/>
                    <a:p>
                      <a:r>
                        <a:rPr lang="en-US" sz="1500">
                          <a:effectLst/>
                        </a:rPr>
                        <a:t>5.62%</a:t>
                      </a:r>
                    </a:p>
                  </a:txBody>
                  <a:tcPr marL="73394" marR="73394" marT="36697" marB="36697" anchor="ctr"/>
                </a:tc>
                <a:extLst>
                  <a:ext uri="{0D108BD9-81ED-4DB2-BD59-A6C34878D82A}">
                    <a16:rowId xmlns:a16="http://schemas.microsoft.com/office/drawing/2014/main" val="915121268"/>
                  </a:ext>
                </a:extLst>
              </a:tr>
              <a:tr h="555835">
                <a:tc>
                  <a:txBody>
                    <a:bodyPr/>
                    <a:lstStyle/>
                    <a:p>
                      <a:pPr algn="l"/>
                      <a:r>
                        <a:rPr lang="en-US" sz="1500">
                          <a:effectLst/>
                        </a:rPr>
                        <a:t>Crown Castle International Corp</a:t>
                      </a:r>
                    </a:p>
                  </a:txBody>
                  <a:tcPr marL="73394" marR="73394" marT="36697" marB="36697" anchor="ctr"/>
                </a:tc>
                <a:tc>
                  <a:txBody>
                    <a:bodyPr/>
                    <a:lstStyle/>
                    <a:p>
                      <a:pPr algn="l"/>
                      <a:r>
                        <a:rPr lang="en-US" sz="1500" b="1" u="none" strike="noStrike">
                          <a:solidFill>
                            <a:srgbClr val="000000"/>
                          </a:solidFill>
                          <a:effectLst/>
                          <a:hlinkClick r:id="rId6">
                            <a:extLst>
                              <a:ext uri="{A12FA001-AC4F-418D-AE19-62706E023703}">
                                <ahyp:hlinkClr xmlns:ahyp="http://schemas.microsoft.com/office/drawing/2018/hyperlinkcolor" val="tx"/>
                              </a:ext>
                            </a:extLst>
                          </a:hlinkClick>
                        </a:rPr>
                        <a:t>CCI</a:t>
                      </a:r>
                      <a:endParaRPr lang="en-US" sz="1500">
                        <a:solidFill>
                          <a:srgbClr val="000000"/>
                        </a:solidFill>
                        <a:effectLst/>
                      </a:endParaRPr>
                    </a:p>
                  </a:txBody>
                  <a:tcPr marL="73394" marR="73394" marT="36697" marB="36697" anchor="ctr"/>
                </a:tc>
                <a:tc>
                  <a:txBody>
                    <a:bodyPr/>
                    <a:lstStyle/>
                    <a:p>
                      <a:r>
                        <a:rPr lang="en-US" sz="1500">
                          <a:effectLst/>
                        </a:rPr>
                        <a:t>4.69%</a:t>
                      </a:r>
                    </a:p>
                  </a:txBody>
                  <a:tcPr marL="73394" marR="73394" marT="36697" marB="36697" anchor="ctr"/>
                </a:tc>
                <a:extLst>
                  <a:ext uri="{0D108BD9-81ED-4DB2-BD59-A6C34878D82A}">
                    <a16:rowId xmlns:a16="http://schemas.microsoft.com/office/drawing/2014/main" val="2466203039"/>
                  </a:ext>
                </a:extLst>
              </a:tr>
              <a:tr h="333659">
                <a:tc>
                  <a:txBody>
                    <a:bodyPr/>
                    <a:lstStyle/>
                    <a:p>
                      <a:pPr algn="l"/>
                      <a:r>
                        <a:rPr lang="en-US" sz="1500">
                          <a:effectLst/>
                        </a:rPr>
                        <a:t>Equinix Inc</a:t>
                      </a:r>
                    </a:p>
                  </a:txBody>
                  <a:tcPr marL="73394" marR="73394" marT="36697" marB="36697" anchor="ctr"/>
                </a:tc>
                <a:tc>
                  <a:txBody>
                    <a:bodyPr/>
                    <a:lstStyle/>
                    <a:p>
                      <a:pPr algn="l"/>
                      <a:r>
                        <a:rPr lang="en-US" sz="1500" b="1" u="none" strike="noStrike">
                          <a:solidFill>
                            <a:srgbClr val="000000"/>
                          </a:solidFill>
                          <a:effectLst/>
                          <a:hlinkClick r:id="rId7">
                            <a:extLst>
                              <a:ext uri="{A12FA001-AC4F-418D-AE19-62706E023703}">
                                <ahyp:hlinkClr xmlns:ahyp="http://schemas.microsoft.com/office/drawing/2018/hyperlinkcolor" val="tx"/>
                              </a:ext>
                            </a:extLst>
                          </a:hlinkClick>
                        </a:rPr>
                        <a:t>EQIX</a:t>
                      </a:r>
                      <a:endParaRPr lang="en-US" sz="1500">
                        <a:solidFill>
                          <a:srgbClr val="000000"/>
                        </a:solidFill>
                        <a:effectLst/>
                      </a:endParaRPr>
                    </a:p>
                  </a:txBody>
                  <a:tcPr marL="73394" marR="73394" marT="36697" marB="36697" anchor="ctr"/>
                </a:tc>
                <a:tc>
                  <a:txBody>
                    <a:bodyPr/>
                    <a:lstStyle/>
                    <a:p>
                      <a:r>
                        <a:rPr lang="en-US" sz="1500">
                          <a:effectLst/>
                        </a:rPr>
                        <a:t>4.23%</a:t>
                      </a:r>
                    </a:p>
                  </a:txBody>
                  <a:tcPr marL="73394" marR="73394" marT="36697" marB="36697" anchor="ctr"/>
                </a:tc>
                <a:extLst>
                  <a:ext uri="{0D108BD9-81ED-4DB2-BD59-A6C34878D82A}">
                    <a16:rowId xmlns:a16="http://schemas.microsoft.com/office/drawing/2014/main" val="1109813776"/>
                  </a:ext>
                </a:extLst>
              </a:tr>
              <a:tr h="333659">
                <a:tc>
                  <a:txBody>
                    <a:bodyPr/>
                    <a:lstStyle/>
                    <a:p>
                      <a:pPr algn="l"/>
                      <a:r>
                        <a:rPr lang="en-US" sz="1500">
                          <a:effectLst/>
                        </a:rPr>
                        <a:t>Public Storage</a:t>
                      </a:r>
                    </a:p>
                  </a:txBody>
                  <a:tcPr marL="73394" marR="73394" marT="36697" marB="36697" anchor="ctr"/>
                </a:tc>
                <a:tc>
                  <a:txBody>
                    <a:bodyPr/>
                    <a:lstStyle/>
                    <a:p>
                      <a:pPr algn="l"/>
                      <a:r>
                        <a:rPr lang="en-US" sz="1500" b="1" u="none" strike="noStrike">
                          <a:solidFill>
                            <a:srgbClr val="000000"/>
                          </a:solidFill>
                          <a:effectLst/>
                          <a:hlinkClick r:id="rId8">
                            <a:extLst>
                              <a:ext uri="{A12FA001-AC4F-418D-AE19-62706E023703}">
                                <ahyp:hlinkClr xmlns:ahyp="http://schemas.microsoft.com/office/drawing/2018/hyperlinkcolor" val="tx"/>
                              </a:ext>
                            </a:extLst>
                          </a:hlinkClick>
                        </a:rPr>
                        <a:t>PSA</a:t>
                      </a:r>
                      <a:endParaRPr lang="en-US" sz="1500">
                        <a:solidFill>
                          <a:srgbClr val="000000"/>
                        </a:solidFill>
                        <a:effectLst/>
                      </a:endParaRPr>
                    </a:p>
                  </a:txBody>
                  <a:tcPr marL="73394" marR="73394" marT="36697" marB="36697" anchor="ctr"/>
                </a:tc>
                <a:tc>
                  <a:txBody>
                    <a:bodyPr/>
                    <a:lstStyle/>
                    <a:p>
                      <a:r>
                        <a:rPr lang="en-US" sz="1500">
                          <a:effectLst/>
                        </a:rPr>
                        <a:t>2.87%</a:t>
                      </a:r>
                    </a:p>
                  </a:txBody>
                  <a:tcPr marL="73394" marR="73394" marT="36697" marB="36697" anchor="ctr"/>
                </a:tc>
                <a:extLst>
                  <a:ext uri="{0D108BD9-81ED-4DB2-BD59-A6C34878D82A}">
                    <a16:rowId xmlns:a16="http://schemas.microsoft.com/office/drawing/2014/main" val="1946749415"/>
                  </a:ext>
                </a:extLst>
              </a:tr>
              <a:tr h="333659">
                <a:tc>
                  <a:txBody>
                    <a:bodyPr/>
                    <a:lstStyle/>
                    <a:p>
                      <a:pPr algn="l"/>
                      <a:r>
                        <a:rPr lang="en-US" sz="1500">
                          <a:effectLst/>
                        </a:rPr>
                        <a:t>Digital Realty Trust Inc</a:t>
                      </a:r>
                    </a:p>
                  </a:txBody>
                  <a:tcPr marL="73394" marR="73394" marT="36697" marB="36697" anchor="ctr"/>
                </a:tc>
                <a:tc>
                  <a:txBody>
                    <a:bodyPr/>
                    <a:lstStyle/>
                    <a:p>
                      <a:pPr algn="l"/>
                      <a:r>
                        <a:rPr lang="en-US" sz="1500" b="1" u="none" strike="noStrike">
                          <a:solidFill>
                            <a:srgbClr val="000000"/>
                          </a:solidFill>
                          <a:effectLst/>
                          <a:hlinkClick r:id="rId9">
                            <a:extLst>
                              <a:ext uri="{A12FA001-AC4F-418D-AE19-62706E023703}">
                                <ahyp:hlinkClr xmlns:ahyp="http://schemas.microsoft.com/office/drawing/2018/hyperlinkcolor" val="tx"/>
                              </a:ext>
                            </a:extLst>
                          </a:hlinkClick>
                        </a:rPr>
                        <a:t>DLR</a:t>
                      </a:r>
                      <a:endParaRPr lang="en-US" sz="1500">
                        <a:solidFill>
                          <a:srgbClr val="000000"/>
                        </a:solidFill>
                        <a:effectLst/>
                      </a:endParaRPr>
                    </a:p>
                  </a:txBody>
                  <a:tcPr marL="73394" marR="73394" marT="36697" marB="36697" anchor="ctr"/>
                </a:tc>
                <a:tc>
                  <a:txBody>
                    <a:bodyPr/>
                    <a:lstStyle/>
                    <a:p>
                      <a:r>
                        <a:rPr lang="en-US" sz="1500">
                          <a:effectLst/>
                        </a:rPr>
                        <a:t>2.55%</a:t>
                      </a:r>
                    </a:p>
                  </a:txBody>
                  <a:tcPr marL="73394" marR="73394" marT="36697" marB="36697" anchor="ctr"/>
                </a:tc>
                <a:extLst>
                  <a:ext uri="{0D108BD9-81ED-4DB2-BD59-A6C34878D82A}">
                    <a16:rowId xmlns:a16="http://schemas.microsoft.com/office/drawing/2014/main" val="3188711862"/>
                  </a:ext>
                </a:extLst>
              </a:tr>
              <a:tr h="555835">
                <a:tc>
                  <a:txBody>
                    <a:bodyPr/>
                    <a:lstStyle/>
                    <a:p>
                      <a:pPr algn="l"/>
                      <a:r>
                        <a:rPr lang="en-US" sz="1500">
                          <a:effectLst/>
                        </a:rPr>
                        <a:t>Simon Property Group Inc</a:t>
                      </a:r>
                    </a:p>
                  </a:txBody>
                  <a:tcPr marL="73394" marR="73394" marT="36697" marB="36697" anchor="ctr"/>
                </a:tc>
                <a:tc>
                  <a:txBody>
                    <a:bodyPr/>
                    <a:lstStyle/>
                    <a:p>
                      <a:pPr algn="l"/>
                      <a:r>
                        <a:rPr lang="en-US" sz="1500" b="1" u="none" strike="noStrike">
                          <a:solidFill>
                            <a:srgbClr val="000000"/>
                          </a:solidFill>
                          <a:effectLst/>
                          <a:hlinkClick r:id="rId10">
                            <a:extLst>
                              <a:ext uri="{A12FA001-AC4F-418D-AE19-62706E023703}">
                                <ahyp:hlinkClr xmlns:ahyp="http://schemas.microsoft.com/office/drawing/2018/hyperlinkcolor" val="tx"/>
                              </a:ext>
                            </a:extLst>
                          </a:hlinkClick>
                        </a:rPr>
                        <a:t>SPG</a:t>
                      </a:r>
                      <a:endParaRPr lang="en-US" sz="1500">
                        <a:solidFill>
                          <a:srgbClr val="000000"/>
                        </a:solidFill>
                        <a:effectLst/>
                      </a:endParaRPr>
                    </a:p>
                  </a:txBody>
                  <a:tcPr marL="73394" marR="73394" marT="36697" marB="36697" anchor="ctr"/>
                </a:tc>
                <a:tc>
                  <a:txBody>
                    <a:bodyPr/>
                    <a:lstStyle/>
                    <a:p>
                      <a:r>
                        <a:rPr lang="en-US" sz="1500">
                          <a:effectLst/>
                        </a:rPr>
                        <a:t>2.43%</a:t>
                      </a:r>
                    </a:p>
                  </a:txBody>
                  <a:tcPr marL="73394" marR="73394" marT="36697" marB="36697" anchor="ctr"/>
                </a:tc>
                <a:extLst>
                  <a:ext uri="{0D108BD9-81ED-4DB2-BD59-A6C34878D82A}">
                    <a16:rowId xmlns:a16="http://schemas.microsoft.com/office/drawing/2014/main" val="2931753812"/>
                  </a:ext>
                </a:extLst>
              </a:tr>
              <a:tr h="555835">
                <a:tc>
                  <a:txBody>
                    <a:bodyPr/>
                    <a:lstStyle/>
                    <a:p>
                      <a:pPr algn="l"/>
                      <a:r>
                        <a:rPr lang="en-US" sz="1500">
                          <a:effectLst/>
                        </a:rPr>
                        <a:t>SBA Communications Corp</a:t>
                      </a:r>
                    </a:p>
                  </a:txBody>
                  <a:tcPr marL="73394" marR="73394" marT="36697" marB="36697" anchor="ctr"/>
                </a:tc>
                <a:tc>
                  <a:txBody>
                    <a:bodyPr/>
                    <a:lstStyle/>
                    <a:p>
                      <a:pPr algn="l"/>
                      <a:r>
                        <a:rPr lang="en-US" sz="1500" b="1" u="none" strike="noStrike">
                          <a:solidFill>
                            <a:srgbClr val="000000"/>
                          </a:solidFill>
                          <a:effectLst/>
                          <a:hlinkClick r:id="rId11">
                            <a:extLst>
                              <a:ext uri="{A12FA001-AC4F-418D-AE19-62706E023703}">
                                <ahyp:hlinkClr xmlns:ahyp="http://schemas.microsoft.com/office/drawing/2018/hyperlinkcolor" val="tx"/>
                              </a:ext>
                            </a:extLst>
                          </a:hlinkClick>
                        </a:rPr>
                        <a:t>SBAC</a:t>
                      </a:r>
                      <a:endParaRPr lang="en-US" sz="1500">
                        <a:solidFill>
                          <a:srgbClr val="000000"/>
                        </a:solidFill>
                        <a:effectLst/>
                      </a:endParaRPr>
                    </a:p>
                  </a:txBody>
                  <a:tcPr marL="73394" marR="73394" marT="36697" marB="36697" anchor="ctr"/>
                </a:tc>
                <a:tc>
                  <a:txBody>
                    <a:bodyPr/>
                    <a:lstStyle/>
                    <a:p>
                      <a:r>
                        <a:rPr lang="en-US" sz="1500">
                          <a:effectLst/>
                        </a:rPr>
                        <a:t>2.21%</a:t>
                      </a:r>
                    </a:p>
                  </a:txBody>
                  <a:tcPr marL="73394" marR="73394" marT="36697" marB="36697" anchor="ctr"/>
                </a:tc>
                <a:extLst>
                  <a:ext uri="{0D108BD9-81ED-4DB2-BD59-A6C34878D82A}">
                    <a16:rowId xmlns:a16="http://schemas.microsoft.com/office/drawing/2014/main" val="3103180756"/>
                  </a:ext>
                </a:extLst>
              </a:tr>
              <a:tr h="333659">
                <a:tc>
                  <a:txBody>
                    <a:bodyPr/>
                    <a:lstStyle/>
                    <a:p>
                      <a:pPr algn="l"/>
                      <a:r>
                        <a:rPr lang="en-US" sz="1500">
                          <a:effectLst/>
                        </a:rPr>
                        <a:t>Welltower Inc</a:t>
                      </a:r>
                    </a:p>
                  </a:txBody>
                  <a:tcPr marL="73394" marR="73394" marT="36697" marB="36697" anchor="ctr"/>
                </a:tc>
                <a:tc>
                  <a:txBody>
                    <a:bodyPr/>
                    <a:lstStyle/>
                    <a:p>
                      <a:pPr algn="l"/>
                      <a:r>
                        <a:rPr lang="en-US" sz="1500" b="1" u="none" strike="noStrike">
                          <a:solidFill>
                            <a:srgbClr val="000000"/>
                          </a:solidFill>
                          <a:effectLst/>
                          <a:hlinkClick r:id="rId12">
                            <a:extLst>
                              <a:ext uri="{A12FA001-AC4F-418D-AE19-62706E023703}">
                                <ahyp:hlinkClr xmlns:ahyp="http://schemas.microsoft.com/office/drawing/2018/hyperlinkcolor" val="tx"/>
                              </a:ext>
                            </a:extLst>
                          </a:hlinkClick>
                        </a:rPr>
                        <a:t>WELL</a:t>
                      </a:r>
                      <a:endParaRPr lang="en-US" sz="1500">
                        <a:solidFill>
                          <a:srgbClr val="000000"/>
                        </a:solidFill>
                        <a:effectLst/>
                      </a:endParaRPr>
                    </a:p>
                  </a:txBody>
                  <a:tcPr marL="73394" marR="73394" marT="36697" marB="36697" anchor="ctr"/>
                </a:tc>
                <a:tc>
                  <a:txBody>
                    <a:bodyPr/>
                    <a:lstStyle/>
                    <a:p>
                      <a:r>
                        <a:rPr lang="en-US" sz="1500" dirty="0">
                          <a:effectLst/>
                        </a:rPr>
                        <a:t>2.06%</a:t>
                      </a:r>
                    </a:p>
                  </a:txBody>
                  <a:tcPr marL="73394" marR="73394" marT="36697" marB="36697" anchor="ctr"/>
                </a:tc>
                <a:extLst>
                  <a:ext uri="{0D108BD9-81ED-4DB2-BD59-A6C34878D82A}">
                    <a16:rowId xmlns:a16="http://schemas.microsoft.com/office/drawing/2014/main" val="1544758951"/>
                  </a:ext>
                </a:extLst>
              </a:tr>
            </a:tbl>
          </a:graphicData>
        </a:graphic>
      </p:graphicFrame>
    </p:spTree>
    <p:extLst>
      <p:ext uri="{BB962C8B-B14F-4D97-AF65-F5344CB8AC3E}">
        <p14:creationId xmlns:p14="http://schemas.microsoft.com/office/powerpoint/2010/main" val="3591533822"/>
      </p:ext>
    </p:extLst>
  </p:cSld>
  <p:clrMapOvr>
    <a:overrideClrMapping bg1="lt1" tx1="dk1" bg2="lt2" tx2="dk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6" name="Group 1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7" name="Group 1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0C3B1717-F226-8D44-B576-52952D997FAF}"/>
              </a:ext>
            </a:extLst>
          </p:cNvPr>
          <p:cNvSpPr>
            <a:spLocks noGrp="1"/>
          </p:cNvSpPr>
          <p:nvPr>
            <p:ph type="title"/>
          </p:nvPr>
        </p:nvSpPr>
        <p:spPr>
          <a:xfrm>
            <a:off x="8036041" y="618518"/>
            <a:ext cx="3281003" cy="147857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sz="2400" b="1" i="0" u="none" strike="noStrike" cap="none" normalizeH="0" baseline="0" dirty="0">
                <a:ln>
                  <a:noFill/>
                </a:ln>
                <a:solidFill>
                  <a:srgbClr val="FFFFFF"/>
                </a:solidFill>
                <a:effectLst/>
                <a:latin typeface="Yahoo Sans Finance"/>
              </a:rPr>
              <a:t>Top 10 Holdings (27.37% of Total Assets)</a:t>
            </a:r>
          </a:p>
        </p:txBody>
      </p:sp>
      <p:sp useBgFill="1">
        <p:nvSpPr>
          <p:cNvPr id="5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75117481-AD25-F26E-23FE-F424FE1F5245}"/>
              </a:ext>
            </a:extLst>
          </p:cNvPr>
          <p:cNvSpPr>
            <a:spLocks noGrp="1"/>
          </p:cNvSpPr>
          <p:nvPr>
            <p:ph idx="1"/>
          </p:nvPr>
        </p:nvSpPr>
        <p:spPr>
          <a:xfrm>
            <a:off x="8036041" y="2249487"/>
            <a:ext cx="3281004" cy="3541714"/>
          </a:xfrm>
        </p:spPr>
        <p:txBody>
          <a:bodyPr>
            <a:normAutofit/>
          </a:bodyPr>
          <a:lstStyle/>
          <a:p>
            <a:pPr marL="0" indent="0">
              <a:buNone/>
            </a:pPr>
            <a:r>
              <a:rPr lang="en-US" sz="1800" dirty="0">
                <a:solidFill>
                  <a:srgbClr val="FFFFFF"/>
                </a:solidFill>
              </a:rPr>
              <a:t>S&amp;P 500</a:t>
            </a:r>
          </a:p>
        </p:txBody>
      </p:sp>
      <p:graphicFrame>
        <p:nvGraphicFramePr>
          <p:cNvPr id="8" name="Content Placeholder 3">
            <a:extLst>
              <a:ext uri="{FF2B5EF4-FFF2-40B4-BE49-F238E27FC236}">
                <a16:creationId xmlns:a16="http://schemas.microsoft.com/office/drawing/2014/main" id="{1C46E7D4-DFF3-2D4E-B03A-C7FA1047835D}"/>
              </a:ext>
            </a:extLst>
          </p:cNvPr>
          <p:cNvGraphicFramePr>
            <a:graphicFrameLocks/>
          </p:cNvGraphicFramePr>
          <p:nvPr>
            <p:extLst>
              <p:ext uri="{D42A27DB-BD31-4B8C-83A1-F6EECF244321}">
                <p14:modId xmlns:p14="http://schemas.microsoft.com/office/powerpoint/2010/main" val="3078770759"/>
              </p:ext>
            </p:extLst>
          </p:nvPr>
        </p:nvGraphicFramePr>
        <p:xfrm>
          <a:off x="1159919" y="1137621"/>
          <a:ext cx="6030522" cy="4577298"/>
        </p:xfrm>
        <a:graphic>
          <a:graphicData uri="http://schemas.openxmlformats.org/drawingml/2006/table">
            <a:tbl>
              <a:tblPr firstRow="1" bandRow="1">
                <a:tableStyleId>{793D81CF-94F2-401A-BA57-92F5A7B2D0C5}</a:tableStyleId>
              </a:tblPr>
              <a:tblGrid>
                <a:gridCol w="2628267">
                  <a:extLst>
                    <a:ext uri="{9D8B030D-6E8A-4147-A177-3AD203B41FA5}">
                      <a16:colId xmlns:a16="http://schemas.microsoft.com/office/drawing/2014/main" val="1137991356"/>
                    </a:ext>
                  </a:extLst>
                </a:gridCol>
                <a:gridCol w="1667230">
                  <a:extLst>
                    <a:ext uri="{9D8B030D-6E8A-4147-A177-3AD203B41FA5}">
                      <a16:colId xmlns:a16="http://schemas.microsoft.com/office/drawing/2014/main" val="552974169"/>
                    </a:ext>
                  </a:extLst>
                </a:gridCol>
                <a:gridCol w="1735025">
                  <a:extLst>
                    <a:ext uri="{9D8B030D-6E8A-4147-A177-3AD203B41FA5}">
                      <a16:colId xmlns:a16="http://schemas.microsoft.com/office/drawing/2014/main" val="356903274"/>
                    </a:ext>
                  </a:extLst>
                </a:gridCol>
              </a:tblGrid>
              <a:tr h="411820">
                <a:tc>
                  <a:txBody>
                    <a:bodyPr/>
                    <a:lstStyle/>
                    <a:p>
                      <a:pPr algn="l"/>
                      <a:r>
                        <a:rPr lang="en-US" sz="1700" b="0">
                          <a:effectLst/>
                        </a:rPr>
                        <a:t>Name</a:t>
                      </a:r>
                    </a:p>
                  </a:txBody>
                  <a:tcPr marL="86016" marR="86016" marT="53760" marB="53760" anchor="ctr"/>
                </a:tc>
                <a:tc>
                  <a:txBody>
                    <a:bodyPr/>
                    <a:lstStyle/>
                    <a:p>
                      <a:pPr algn="l"/>
                      <a:r>
                        <a:rPr lang="en-US" sz="1700" b="0">
                          <a:effectLst/>
                        </a:rPr>
                        <a:t>Symbol</a:t>
                      </a:r>
                    </a:p>
                  </a:txBody>
                  <a:tcPr marL="86016" marR="86016" marT="53760" marB="53760" anchor="ctr"/>
                </a:tc>
                <a:tc>
                  <a:txBody>
                    <a:bodyPr/>
                    <a:lstStyle/>
                    <a:p>
                      <a:r>
                        <a:rPr lang="en-US" sz="1700" b="0">
                          <a:effectLst/>
                        </a:rPr>
                        <a:t>% Assets</a:t>
                      </a:r>
                    </a:p>
                  </a:txBody>
                  <a:tcPr marL="86016" marR="86016" marT="53760" marB="53760" anchor="ctr"/>
                </a:tc>
                <a:extLst>
                  <a:ext uri="{0D108BD9-81ED-4DB2-BD59-A6C34878D82A}">
                    <a16:rowId xmlns:a16="http://schemas.microsoft.com/office/drawing/2014/main" val="2942760344"/>
                  </a:ext>
                </a:extLst>
              </a:tr>
              <a:tr h="390315">
                <a:tc>
                  <a:txBody>
                    <a:bodyPr/>
                    <a:lstStyle/>
                    <a:p>
                      <a:pPr algn="l"/>
                      <a:r>
                        <a:rPr lang="en-US" sz="1700" dirty="0">
                          <a:effectLst/>
                          <a:highlight>
                            <a:srgbClr val="FFFF00"/>
                          </a:highlight>
                        </a:rPr>
                        <a:t>Apple Inc</a:t>
                      </a:r>
                    </a:p>
                  </a:txBody>
                  <a:tcPr marL="86016" marR="86016" marT="43007" marB="43007" anchor="ctr"/>
                </a:tc>
                <a:tc>
                  <a:txBody>
                    <a:bodyPr/>
                    <a:lstStyle/>
                    <a:p>
                      <a:pPr algn="l"/>
                      <a:r>
                        <a:rPr lang="en-US" sz="1700" b="1" u="none" strike="noStrike">
                          <a:solidFill>
                            <a:srgbClr val="000000"/>
                          </a:solidFill>
                          <a:effectLst/>
                          <a:hlinkClick r:id="rId3">
                            <a:extLst>
                              <a:ext uri="{A12FA001-AC4F-418D-AE19-62706E023703}">
                                <ahyp:hlinkClr xmlns:ahyp="http://schemas.microsoft.com/office/drawing/2018/hyperlinkcolor" val="tx"/>
                              </a:ext>
                            </a:extLst>
                          </a:hlinkClick>
                        </a:rPr>
                        <a:t>AAPL</a:t>
                      </a:r>
                      <a:endParaRPr lang="en-US" sz="1700">
                        <a:solidFill>
                          <a:srgbClr val="000000"/>
                        </a:solidFill>
                        <a:effectLst/>
                      </a:endParaRPr>
                    </a:p>
                  </a:txBody>
                  <a:tcPr marL="86016" marR="86016" marT="43007" marB="43007" anchor="ctr"/>
                </a:tc>
                <a:tc>
                  <a:txBody>
                    <a:bodyPr/>
                    <a:lstStyle/>
                    <a:p>
                      <a:r>
                        <a:rPr lang="en-US" sz="1700">
                          <a:effectLst/>
                        </a:rPr>
                        <a:t>5.90%</a:t>
                      </a:r>
                    </a:p>
                  </a:txBody>
                  <a:tcPr marL="86016" marR="86016" marT="43007" marB="43007" anchor="ctr"/>
                </a:tc>
                <a:extLst>
                  <a:ext uri="{0D108BD9-81ED-4DB2-BD59-A6C34878D82A}">
                    <a16:rowId xmlns:a16="http://schemas.microsoft.com/office/drawing/2014/main" val="2846918141"/>
                  </a:ext>
                </a:extLst>
              </a:tr>
              <a:tr h="390315">
                <a:tc>
                  <a:txBody>
                    <a:bodyPr/>
                    <a:lstStyle/>
                    <a:p>
                      <a:pPr algn="l"/>
                      <a:r>
                        <a:rPr lang="en-US" sz="1700" dirty="0">
                          <a:effectLst/>
                          <a:highlight>
                            <a:srgbClr val="FFFF00"/>
                          </a:highlight>
                        </a:rPr>
                        <a:t>Microsoft Corp</a:t>
                      </a:r>
                    </a:p>
                  </a:txBody>
                  <a:tcPr marL="86016" marR="86016" marT="43007" marB="43007" anchor="ctr"/>
                </a:tc>
                <a:tc>
                  <a:txBody>
                    <a:bodyPr/>
                    <a:lstStyle/>
                    <a:p>
                      <a:pPr algn="l"/>
                      <a:r>
                        <a:rPr lang="en-US" sz="1700" b="1" u="none" strike="noStrike">
                          <a:solidFill>
                            <a:srgbClr val="000000"/>
                          </a:solidFill>
                          <a:effectLst/>
                          <a:hlinkClick r:id="rId4">
                            <a:extLst>
                              <a:ext uri="{A12FA001-AC4F-418D-AE19-62706E023703}">
                                <ahyp:hlinkClr xmlns:ahyp="http://schemas.microsoft.com/office/drawing/2018/hyperlinkcolor" val="tx"/>
                              </a:ext>
                            </a:extLst>
                          </a:hlinkClick>
                        </a:rPr>
                        <a:t>MSFT</a:t>
                      </a:r>
                      <a:endParaRPr lang="en-US" sz="1700">
                        <a:solidFill>
                          <a:srgbClr val="000000"/>
                        </a:solidFill>
                        <a:effectLst/>
                      </a:endParaRPr>
                    </a:p>
                  </a:txBody>
                  <a:tcPr marL="86016" marR="86016" marT="43007" marB="43007" anchor="ctr"/>
                </a:tc>
                <a:tc>
                  <a:txBody>
                    <a:bodyPr/>
                    <a:lstStyle/>
                    <a:p>
                      <a:r>
                        <a:rPr lang="en-US" sz="1700">
                          <a:effectLst/>
                        </a:rPr>
                        <a:t>5.60%</a:t>
                      </a:r>
                    </a:p>
                  </a:txBody>
                  <a:tcPr marL="86016" marR="86016" marT="43007" marB="43007" anchor="ctr"/>
                </a:tc>
                <a:extLst>
                  <a:ext uri="{0D108BD9-81ED-4DB2-BD59-A6C34878D82A}">
                    <a16:rowId xmlns:a16="http://schemas.microsoft.com/office/drawing/2014/main" val="366332811"/>
                  </a:ext>
                </a:extLst>
              </a:tr>
              <a:tr h="390315">
                <a:tc>
                  <a:txBody>
                    <a:bodyPr/>
                    <a:lstStyle/>
                    <a:p>
                      <a:pPr algn="l"/>
                      <a:r>
                        <a:rPr lang="en-US" sz="1700" dirty="0" err="1">
                          <a:effectLst/>
                          <a:highlight>
                            <a:srgbClr val="FFFF00"/>
                          </a:highlight>
                        </a:rPr>
                        <a:t>Amazon.com</a:t>
                      </a:r>
                      <a:r>
                        <a:rPr lang="en-US" sz="1700" dirty="0">
                          <a:effectLst/>
                          <a:highlight>
                            <a:srgbClr val="FFFF00"/>
                          </a:highlight>
                        </a:rPr>
                        <a:t> Inc</a:t>
                      </a:r>
                    </a:p>
                  </a:txBody>
                  <a:tcPr marL="86016" marR="86016" marT="43007" marB="43007" anchor="ctr"/>
                </a:tc>
                <a:tc>
                  <a:txBody>
                    <a:bodyPr/>
                    <a:lstStyle/>
                    <a:p>
                      <a:pPr algn="l"/>
                      <a:r>
                        <a:rPr lang="en-US" sz="1700" b="1" u="none" strike="noStrike">
                          <a:solidFill>
                            <a:srgbClr val="000000"/>
                          </a:solidFill>
                          <a:effectLst/>
                          <a:hlinkClick r:id="rId5">
                            <a:extLst>
                              <a:ext uri="{A12FA001-AC4F-418D-AE19-62706E023703}">
                                <ahyp:hlinkClr xmlns:ahyp="http://schemas.microsoft.com/office/drawing/2018/hyperlinkcolor" val="tx"/>
                              </a:ext>
                            </a:extLst>
                          </a:hlinkClick>
                        </a:rPr>
                        <a:t>AMZN</a:t>
                      </a:r>
                      <a:endParaRPr lang="en-US" sz="1700">
                        <a:solidFill>
                          <a:srgbClr val="000000"/>
                        </a:solidFill>
                        <a:effectLst/>
                      </a:endParaRPr>
                    </a:p>
                  </a:txBody>
                  <a:tcPr marL="86016" marR="86016" marT="43007" marB="43007" anchor="ctr"/>
                </a:tc>
                <a:tc>
                  <a:txBody>
                    <a:bodyPr/>
                    <a:lstStyle/>
                    <a:p>
                      <a:r>
                        <a:rPr lang="en-US" sz="1700">
                          <a:effectLst/>
                        </a:rPr>
                        <a:t>4.05%</a:t>
                      </a:r>
                    </a:p>
                  </a:txBody>
                  <a:tcPr marL="86016" marR="86016" marT="43007" marB="43007" anchor="ctr"/>
                </a:tc>
                <a:extLst>
                  <a:ext uri="{0D108BD9-81ED-4DB2-BD59-A6C34878D82A}">
                    <a16:rowId xmlns:a16="http://schemas.microsoft.com/office/drawing/2014/main" val="4068821748"/>
                  </a:ext>
                </a:extLst>
              </a:tr>
              <a:tr h="390315">
                <a:tc>
                  <a:txBody>
                    <a:bodyPr/>
                    <a:lstStyle/>
                    <a:p>
                      <a:pPr algn="l"/>
                      <a:r>
                        <a:rPr lang="en-US" sz="1700">
                          <a:effectLst/>
                        </a:rPr>
                        <a:t>Facebook Inc A</a:t>
                      </a:r>
                    </a:p>
                  </a:txBody>
                  <a:tcPr marL="86016" marR="86016" marT="43007" marB="43007" anchor="ctr"/>
                </a:tc>
                <a:tc>
                  <a:txBody>
                    <a:bodyPr/>
                    <a:lstStyle/>
                    <a:p>
                      <a:pPr algn="l"/>
                      <a:r>
                        <a:rPr lang="en-US" sz="1700" b="1" u="none" strike="noStrike">
                          <a:solidFill>
                            <a:srgbClr val="000000"/>
                          </a:solidFill>
                          <a:effectLst/>
                          <a:hlinkClick r:id="rId6">
                            <a:extLst>
                              <a:ext uri="{A12FA001-AC4F-418D-AE19-62706E023703}">
                                <ahyp:hlinkClr xmlns:ahyp="http://schemas.microsoft.com/office/drawing/2018/hyperlinkcolor" val="tx"/>
                              </a:ext>
                            </a:extLst>
                          </a:hlinkClick>
                        </a:rPr>
                        <a:t>FB</a:t>
                      </a:r>
                      <a:endParaRPr lang="en-US" sz="1700">
                        <a:solidFill>
                          <a:srgbClr val="000000"/>
                        </a:solidFill>
                        <a:effectLst/>
                      </a:endParaRPr>
                    </a:p>
                  </a:txBody>
                  <a:tcPr marL="86016" marR="86016" marT="43007" marB="43007" anchor="ctr"/>
                </a:tc>
                <a:tc>
                  <a:txBody>
                    <a:bodyPr/>
                    <a:lstStyle/>
                    <a:p>
                      <a:r>
                        <a:rPr lang="en-US" sz="1700">
                          <a:effectLst/>
                        </a:rPr>
                        <a:t>2.29%</a:t>
                      </a:r>
                    </a:p>
                  </a:txBody>
                  <a:tcPr marL="86016" marR="86016" marT="43007" marB="43007" anchor="ctr"/>
                </a:tc>
                <a:extLst>
                  <a:ext uri="{0D108BD9-81ED-4DB2-BD59-A6C34878D82A}">
                    <a16:rowId xmlns:a16="http://schemas.microsoft.com/office/drawing/2014/main" val="1995977344"/>
                  </a:ext>
                </a:extLst>
              </a:tr>
              <a:tr h="390315">
                <a:tc>
                  <a:txBody>
                    <a:bodyPr/>
                    <a:lstStyle/>
                    <a:p>
                      <a:pPr algn="l"/>
                      <a:r>
                        <a:rPr lang="en-US" sz="1700">
                          <a:effectLst/>
                        </a:rPr>
                        <a:t>Alphabet Inc A</a:t>
                      </a:r>
                    </a:p>
                  </a:txBody>
                  <a:tcPr marL="86016" marR="86016" marT="43007" marB="43007" anchor="ctr"/>
                </a:tc>
                <a:tc>
                  <a:txBody>
                    <a:bodyPr/>
                    <a:lstStyle/>
                    <a:p>
                      <a:pPr algn="l"/>
                      <a:r>
                        <a:rPr lang="en-US" sz="1700" b="1" u="none" strike="noStrike">
                          <a:solidFill>
                            <a:srgbClr val="000000"/>
                          </a:solidFill>
                          <a:effectLst/>
                          <a:hlinkClick r:id="rId7">
                            <a:extLst>
                              <a:ext uri="{A12FA001-AC4F-418D-AE19-62706E023703}">
                                <ahyp:hlinkClr xmlns:ahyp="http://schemas.microsoft.com/office/drawing/2018/hyperlinkcolor" val="tx"/>
                              </a:ext>
                            </a:extLst>
                          </a:hlinkClick>
                        </a:rPr>
                        <a:t>GOOGL</a:t>
                      </a:r>
                      <a:endParaRPr lang="en-US" sz="1700">
                        <a:solidFill>
                          <a:srgbClr val="000000"/>
                        </a:solidFill>
                        <a:effectLst/>
                      </a:endParaRPr>
                    </a:p>
                  </a:txBody>
                  <a:tcPr marL="86016" marR="86016" marT="43007" marB="43007" anchor="ctr"/>
                </a:tc>
                <a:tc>
                  <a:txBody>
                    <a:bodyPr/>
                    <a:lstStyle/>
                    <a:p>
                      <a:r>
                        <a:rPr lang="en-US" sz="1700">
                          <a:effectLst/>
                        </a:rPr>
                        <a:t>2.02%</a:t>
                      </a:r>
                    </a:p>
                  </a:txBody>
                  <a:tcPr marL="86016" marR="86016" marT="43007" marB="43007" anchor="ctr"/>
                </a:tc>
                <a:extLst>
                  <a:ext uri="{0D108BD9-81ED-4DB2-BD59-A6C34878D82A}">
                    <a16:rowId xmlns:a16="http://schemas.microsoft.com/office/drawing/2014/main" val="3293420379"/>
                  </a:ext>
                </a:extLst>
              </a:tr>
              <a:tr h="390315">
                <a:tc>
                  <a:txBody>
                    <a:bodyPr/>
                    <a:lstStyle/>
                    <a:p>
                      <a:pPr algn="l"/>
                      <a:r>
                        <a:rPr lang="en-US" sz="1700">
                          <a:effectLst/>
                        </a:rPr>
                        <a:t>Alphabet Inc Class C</a:t>
                      </a:r>
                    </a:p>
                  </a:txBody>
                  <a:tcPr marL="86016" marR="86016" marT="43007" marB="43007" anchor="ctr"/>
                </a:tc>
                <a:tc>
                  <a:txBody>
                    <a:bodyPr/>
                    <a:lstStyle/>
                    <a:p>
                      <a:pPr algn="l"/>
                      <a:r>
                        <a:rPr lang="en-US" sz="1700" b="1" u="none" strike="noStrike">
                          <a:solidFill>
                            <a:srgbClr val="000000"/>
                          </a:solidFill>
                          <a:effectLst/>
                          <a:hlinkClick r:id="rId8">
                            <a:extLst>
                              <a:ext uri="{A12FA001-AC4F-418D-AE19-62706E023703}">
                                <ahyp:hlinkClr xmlns:ahyp="http://schemas.microsoft.com/office/drawing/2018/hyperlinkcolor" val="tx"/>
                              </a:ext>
                            </a:extLst>
                          </a:hlinkClick>
                        </a:rPr>
                        <a:t>GOOG</a:t>
                      </a:r>
                      <a:endParaRPr lang="en-US" sz="1700">
                        <a:solidFill>
                          <a:srgbClr val="000000"/>
                        </a:solidFill>
                        <a:effectLst/>
                      </a:endParaRPr>
                    </a:p>
                  </a:txBody>
                  <a:tcPr marL="86016" marR="86016" marT="43007" marB="43007" anchor="ctr"/>
                </a:tc>
                <a:tc>
                  <a:txBody>
                    <a:bodyPr/>
                    <a:lstStyle/>
                    <a:p>
                      <a:r>
                        <a:rPr lang="en-US" sz="1700">
                          <a:effectLst/>
                        </a:rPr>
                        <a:t>1.96%</a:t>
                      </a:r>
                    </a:p>
                  </a:txBody>
                  <a:tcPr marL="86016" marR="86016" marT="43007" marB="43007" anchor="ctr"/>
                </a:tc>
                <a:extLst>
                  <a:ext uri="{0D108BD9-81ED-4DB2-BD59-A6C34878D82A}">
                    <a16:rowId xmlns:a16="http://schemas.microsoft.com/office/drawing/2014/main" val="3293076705"/>
                  </a:ext>
                </a:extLst>
              </a:tr>
              <a:tr h="652643">
                <a:tc>
                  <a:txBody>
                    <a:bodyPr/>
                    <a:lstStyle/>
                    <a:p>
                      <a:pPr algn="l"/>
                      <a:r>
                        <a:rPr lang="en-US" sz="1700" dirty="0">
                          <a:effectLst/>
                          <a:highlight>
                            <a:srgbClr val="FFFF00"/>
                          </a:highlight>
                        </a:rPr>
                        <a:t>Berkshire Hathaway Inc Class B</a:t>
                      </a:r>
                    </a:p>
                  </a:txBody>
                  <a:tcPr marL="86016" marR="86016" marT="43007" marB="43007" anchor="ctr"/>
                </a:tc>
                <a:tc>
                  <a:txBody>
                    <a:bodyPr/>
                    <a:lstStyle/>
                    <a:p>
                      <a:pPr algn="l"/>
                      <a:r>
                        <a:rPr lang="en-US" sz="1700" b="1" u="none" strike="noStrike">
                          <a:solidFill>
                            <a:srgbClr val="000000"/>
                          </a:solidFill>
                          <a:effectLst/>
                          <a:hlinkClick r:id="rId9">
                            <a:extLst>
                              <a:ext uri="{A12FA001-AC4F-418D-AE19-62706E023703}">
                                <ahyp:hlinkClr xmlns:ahyp="http://schemas.microsoft.com/office/drawing/2018/hyperlinkcolor" val="tx"/>
                              </a:ext>
                            </a:extLst>
                          </a:hlinkClick>
                        </a:rPr>
                        <a:t>BRK.B</a:t>
                      </a:r>
                      <a:endParaRPr lang="en-US" sz="1700">
                        <a:solidFill>
                          <a:srgbClr val="000000"/>
                        </a:solidFill>
                        <a:effectLst/>
                      </a:endParaRPr>
                    </a:p>
                  </a:txBody>
                  <a:tcPr marL="86016" marR="86016" marT="43007" marB="43007" anchor="ctr"/>
                </a:tc>
                <a:tc>
                  <a:txBody>
                    <a:bodyPr/>
                    <a:lstStyle/>
                    <a:p>
                      <a:r>
                        <a:rPr lang="en-US" sz="1700">
                          <a:effectLst/>
                        </a:rPr>
                        <a:t>1.45%</a:t>
                      </a:r>
                    </a:p>
                  </a:txBody>
                  <a:tcPr marL="86016" marR="86016" marT="43007" marB="43007" anchor="ctr"/>
                </a:tc>
                <a:extLst>
                  <a:ext uri="{0D108BD9-81ED-4DB2-BD59-A6C34878D82A}">
                    <a16:rowId xmlns:a16="http://schemas.microsoft.com/office/drawing/2014/main" val="2441640670"/>
                  </a:ext>
                </a:extLst>
              </a:tr>
              <a:tr h="390315">
                <a:tc>
                  <a:txBody>
                    <a:bodyPr/>
                    <a:lstStyle/>
                    <a:p>
                      <a:pPr algn="l"/>
                      <a:r>
                        <a:rPr lang="en-US" sz="1700" dirty="0">
                          <a:effectLst/>
                          <a:highlight>
                            <a:srgbClr val="FFFF00"/>
                          </a:highlight>
                        </a:rPr>
                        <a:t>Tesla Inc</a:t>
                      </a:r>
                    </a:p>
                  </a:txBody>
                  <a:tcPr marL="86016" marR="86016" marT="43007" marB="43007" anchor="ctr"/>
                </a:tc>
                <a:tc>
                  <a:txBody>
                    <a:bodyPr/>
                    <a:lstStyle/>
                    <a:p>
                      <a:pPr algn="l"/>
                      <a:r>
                        <a:rPr lang="en-US" sz="1700" b="1" u="none" strike="noStrike">
                          <a:solidFill>
                            <a:srgbClr val="000000"/>
                          </a:solidFill>
                          <a:effectLst/>
                          <a:hlinkClick r:id="rId10">
                            <a:extLst>
                              <a:ext uri="{A12FA001-AC4F-418D-AE19-62706E023703}">
                                <ahyp:hlinkClr xmlns:ahyp="http://schemas.microsoft.com/office/drawing/2018/hyperlinkcolor" val="tx"/>
                              </a:ext>
                            </a:extLst>
                          </a:hlinkClick>
                        </a:rPr>
                        <a:t>TSLA</a:t>
                      </a:r>
                      <a:endParaRPr lang="en-US" sz="1700">
                        <a:solidFill>
                          <a:srgbClr val="000000"/>
                        </a:solidFill>
                        <a:effectLst/>
                      </a:endParaRPr>
                    </a:p>
                  </a:txBody>
                  <a:tcPr marL="86016" marR="86016" marT="43007" marB="43007" anchor="ctr"/>
                </a:tc>
                <a:tc>
                  <a:txBody>
                    <a:bodyPr/>
                    <a:lstStyle/>
                    <a:p>
                      <a:r>
                        <a:rPr lang="en-US" sz="1700">
                          <a:effectLst/>
                        </a:rPr>
                        <a:t>1.44%</a:t>
                      </a:r>
                    </a:p>
                  </a:txBody>
                  <a:tcPr marL="86016" marR="86016" marT="43007" marB="43007" anchor="ctr"/>
                </a:tc>
                <a:extLst>
                  <a:ext uri="{0D108BD9-81ED-4DB2-BD59-A6C34878D82A}">
                    <a16:rowId xmlns:a16="http://schemas.microsoft.com/office/drawing/2014/main" val="2195296699"/>
                  </a:ext>
                </a:extLst>
              </a:tr>
              <a:tr h="390315">
                <a:tc>
                  <a:txBody>
                    <a:bodyPr/>
                    <a:lstStyle/>
                    <a:p>
                      <a:pPr algn="l"/>
                      <a:r>
                        <a:rPr lang="en-US" sz="1700" dirty="0">
                          <a:effectLst/>
                          <a:highlight>
                            <a:srgbClr val="FFFF00"/>
                          </a:highlight>
                        </a:rPr>
                        <a:t>NVIDIA Corp</a:t>
                      </a:r>
                    </a:p>
                  </a:txBody>
                  <a:tcPr marL="86016" marR="86016" marT="43007" marB="43007" anchor="ctr"/>
                </a:tc>
                <a:tc>
                  <a:txBody>
                    <a:bodyPr/>
                    <a:lstStyle/>
                    <a:p>
                      <a:pPr algn="l"/>
                      <a:r>
                        <a:rPr lang="en-US" sz="1700" b="1" u="none" strike="noStrike">
                          <a:solidFill>
                            <a:srgbClr val="000000"/>
                          </a:solidFill>
                          <a:effectLst/>
                          <a:hlinkClick r:id="rId11">
                            <a:extLst>
                              <a:ext uri="{A12FA001-AC4F-418D-AE19-62706E023703}">
                                <ahyp:hlinkClr xmlns:ahyp="http://schemas.microsoft.com/office/drawing/2018/hyperlinkcolor" val="tx"/>
                              </a:ext>
                            </a:extLst>
                          </a:hlinkClick>
                        </a:rPr>
                        <a:t>NVDA</a:t>
                      </a:r>
                      <a:endParaRPr lang="en-US" sz="1700">
                        <a:solidFill>
                          <a:srgbClr val="000000"/>
                        </a:solidFill>
                        <a:effectLst/>
                      </a:endParaRPr>
                    </a:p>
                  </a:txBody>
                  <a:tcPr marL="86016" marR="86016" marT="43007" marB="43007" anchor="ctr"/>
                </a:tc>
                <a:tc>
                  <a:txBody>
                    <a:bodyPr/>
                    <a:lstStyle/>
                    <a:p>
                      <a:r>
                        <a:rPr lang="en-US" sz="1700">
                          <a:effectLst/>
                        </a:rPr>
                        <a:t>1.37%</a:t>
                      </a:r>
                    </a:p>
                  </a:txBody>
                  <a:tcPr marL="86016" marR="86016" marT="43007" marB="43007" anchor="ctr"/>
                </a:tc>
                <a:extLst>
                  <a:ext uri="{0D108BD9-81ED-4DB2-BD59-A6C34878D82A}">
                    <a16:rowId xmlns:a16="http://schemas.microsoft.com/office/drawing/2014/main" val="2653343949"/>
                  </a:ext>
                </a:extLst>
              </a:tr>
              <a:tr h="390315">
                <a:tc>
                  <a:txBody>
                    <a:bodyPr/>
                    <a:lstStyle/>
                    <a:p>
                      <a:pPr algn="l"/>
                      <a:r>
                        <a:rPr lang="en-US" sz="1700" dirty="0">
                          <a:effectLst/>
                          <a:highlight>
                            <a:srgbClr val="FFFF00"/>
                          </a:highlight>
                        </a:rPr>
                        <a:t>JPMorgan Chase &amp; Co</a:t>
                      </a:r>
                    </a:p>
                  </a:txBody>
                  <a:tcPr marL="86016" marR="86016" marT="43007" marB="43007" anchor="ctr"/>
                </a:tc>
                <a:tc>
                  <a:txBody>
                    <a:bodyPr/>
                    <a:lstStyle/>
                    <a:p>
                      <a:pPr algn="l"/>
                      <a:r>
                        <a:rPr lang="en-US" sz="1700" b="1" u="none" strike="noStrike" dirty="0">
                          <a:solidFill>
                            <a:srgbClr val="000000"/>
                          </a:solidFill>
                          <a:effectLst/>
                          <a:hlinkClick r:id="rId12">
                            <a:extLst>
                              <a:ext uri="{A12FA001-AC4F-418D-AE19-62706E023703}">
                                <ahyp:hlinkClr xmlns:ahyp="http://schemas.microsoft.com/office/drawing/2018/hyperlinkcolor" val="tx"/>
                              </a:ext>
                            </a:extLst>
                          </a:hlinkClick>
                        </a:rPr>
                        <a:t>JPM</a:t>
                      </a:r>
                      <a:endParaRPr lang="en-US" sz="1700" dirty="0">
                        <a:solidFill>
                          <a:srgbClr val="000000"/>
                        </a:solidFill>
                        <a:effectLst/>
                      </a:endParaRPr>
                    </a:p>
                  </a:txBody>
                  <a:tcPr marL="86016" marR="86016" marT="43007" marB="43007" anchor="ctr"/>
                </a:tc>
                <a:tc>
                  <a:txBody>
                    <a:bodyPr/>
                    <a:lstStyle/>
                    <a:p>
                      <a:r>
                        <a:rPr lang="en-US" sz="1700" dirty="0">
                          <a:effectLst/>
                        </a:rPr>
                        <a:t>1.29%</a:t>
                      </a:r>
                    </a:p>
                  </a:txBody>
                  <a:tcPr marL="86016" marR="86016" marT="43007" marB="43007" anchor="ctr"/>
                </a:tc>
                <a:extLst>
                  <a:ext uri="{0D108BD9-81ED-4DB2-BD59-A6C34878D82A}">
                    <a16:rowId xmlns:a16="http://schemas.microsoft.com/office/drawing/2014/main" val="2393607259"/>
                  </a:ext>
                </a:extLst>
              </a:tr>
            </a:tbl>
          </a:graphicData>
        </a:graphic>
      </p:graphicFrame>
    </p:spTree>
    <p:extLst>
      <p:ext uri="{BB962C8B-B14F-4D97-AF65-F5344CB8AC3E}">
        <p14:creationId xmlns:p14="http://schemas.microsoft.com/office/powerpoint/2010/main" val="390399083"/>
      </p:ext>
    </p:extLst>
  </p:cSld>
  <p:clrMapOvr>
    <a:overrideClrMapping bg1="lt1" tx1="dk1" bg2="lt2" tx2="dk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D44A-7663-B34A-A4B6-4D9AB17E96A2}"/>
              </a:ext>
            </a:extLst>
          </p:cNvPr>
          <p:cNvSpPr>
            <a:spLocks noGrp="1"/>
          </p:cNvSpPr>
          <p:nvPr>
            <p:ph type="title"/>
          </p:nvPr>
        </p:nvSpPr>
        <p:spPr/>
        <p:txBody>
          <a:bodyPr/>
          <a:lstStyle/>
          <a:p>
            <a:r>
              <a:rPr lang="en-US" dirty="0"/>
              <a:t>Other considerations</a:t>
            </a:r>
          </a:p>
        </p:txBody>
      </p:sp>
      <p:sp>
        <p:nvSpPr>
          <p:cNvPr id="3" name="Content Placeholder 2">
            <a:extLst>
              <a:ext uri="{FF2B5EF4-FFF2-40B4-BE49-F238E27FC236}">
                <a16:creationId xmlns:a16="http://schemas.microsoft.com/office/drawing/2014/main" id="{B9A84DAE-3943-6243-96D5-02B319CDD931}"/>
              </a:ext>
            </a:extLst>
          </p:cNvPr>
          <p:cNvSpPr>
            <a:spLocks noGrp="1"/>
          </p:cNvSpPr>
          <p:nvPr>
            <p:ph idx="1"/>
          </p:nvPr>
        </p:nvSpPr>
        <p:spPr/>
        <p:txBody>
          <a:bodyPr/>
          <a:lstStyle/>
          <a:p>
            <a:r>
              <a:rPr lang="en-US" dirty="0">
                <a:hlinkClick r:id="rId2"/>
              </a:rPr>
              <a:t>https://nlp.stanford.edu/software/CRF-NER.html#Download</a:t>
            </a:r>
            <a:r>
              <a:rPr lang="en-US" dirty="0"/>
              <a:t> </a:t>
            </a:r>
          </a:p>
          <a:p>
            <a:pPr lvl="1"/>
            <a:r>
              <a:rPr lang="en-US" dirty="0"/>
              <a:t>Stanford Named Entity Recognizer</a:t>
            </a:r>
          </a:p>
          <a:p>
            <a:pPr lvl="1"/>
            <a:r>
              <a:rPr lang="en-US" dirty="0"/>
              <a:t>Co-occurrence in same article </a:t>
            </a:r>
          </a:p>
          <a:p>
            <a:pPr lvl="1"/>
            <a:r>
              <a:rPr lang="en-US" dirty="0"/>
              <a:t>Dictionary approach to replace company names with sector </a:t>
            </a:r>
          </a:p>
          <a:p>
            <a:r>
              <a:rPr lang="en-US" dirty="0"/>
              <a:t>Additional Articles:</a:t>
            </a:r>
          </a:p>
          <a:p>
            <a:pPr lvl="1"/>
            <a:r>
              <a:rPr lang="en-US" dirty="0">
                <a:hlinkClick r:id="rId3"/>
              </a:rPr>
              <a:t>https://www.mdpi.com/1911-8074/12/1/45/htm</a:t>
            </a:r>
            <a:r>
              <a:rPr lang="en-US" dirty="0"/>
              <a:t> </a:t>
            </a:r>
            <a:r>
              <a:rPr lang="en-US"/>
              <a:t>(Co-occurrence)</a:t>
            </a:r>
            <a:endParaRPr lang="en-US" dirty="0"/>
          </a:p>
          <a:p>
            <a:pPr lvl="1"/>
            <a:r>
              <a:rPr lang="en-US" dirty="0">
                <a:hlinkClick r:id="rId4"/>
              </a:rPr>
              <a:t>https://www.frontiersin.org/articles/10.3389/fcell.2020.00673/full</a:t>
            </a:r>
            <a:r>
              <a:rPr lang="en-US" dirty="0"/>
              <a:t> (</a:t>
            </a:r>
            <a:r>
              <a:rPr lang="en-US" dirty="0" err="1"/>
              <a:t>BioNER</a:t>
            </a:r>
            <a:r>
              <a:rPr lang="en-US" dirty="0"/>
              <a:t>)</a:t>
            </a:r>
          </a:p>
        </p:txBody>
      </p:sp>
    </p:spTree>
    <p:extLst>
      <p:ext uri="{BB962C8B-B14F-4D97-AF65-F5344CB8AC3E}">
        <p14:creationId xmlns:p14="http://schemas.microsoft.com/office/powerpoint/2010/main" val="17155607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6" name="Group 15">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7"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1"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6"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8"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9"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0"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72" name="Group 71">
            <a:extLst>
              <a:ext uri="{FF2B5EF4-FFF2-40B4-BE49-F238E27FC236}">
                <a16:creationId xmlns:a16="http://schemas.microsoft.com/office/drawing/2014/main" id="{6C68F39D-867D-4AFF-94C4-C3829AD5C5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3" name="Rectangle 72">
              <a:extLst>
                <a:ext uri="{FF2B5EF4-FFF2-40B4-BE49-F238E27FC236}">
                  <a16:creationId xmlns:a16="http://schemas.microsoft.com/office/drawing/2014/main" id="{8EC3C6AD-76A6-4B9E-9700-E70BCEA5B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Picture 2">
              <a:extLst>
                <a:ext uri="{FF2B5EF4-FFF2-40B4-BE49-F238E27FC236}">
                  <a16:creationId xmlns:a16="http://schemas.microsoft.com/office/drawing/2014/main" id="{DC213DD1-BF02-41F7-80A7-E6A5694F573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7" name="Title 6">
            <a:extLst>
              <a:ext uri="{FF2B5EF4-FFF2-40B4-BE49-F238E27FC236}">
                <a16:creationId xmlns:a16="http://schemas.microsoft.com/office/drawing/2014/main" id="{EBFC09CC-40BA-5841-A0DA-F9AAA1810191}"/>
              </a:ext>
            </a:extLst>
          </p:cNvPr>
          <p:cNvSpPr>
            <a:spLocks noGrp="1"/>
          </p:cNvSpPr>
          <p:nvPr>
            <p:ph type="title"/>
          </p:nvPr>
        </p:nvSpPr>
        <p:spPr>
          <a:xfrm>
            <a:off x="5270066" y="1122363"/>
            <a:ext cx="5397933" cy="2387600"/>
          </a:xfrm>
        </p:spPr>
        <p:txBody>
          <a:bodyPr vert="horz" lIns="91440" tIns="45720" rIns="91440" bIns="45720" rtlCol="0" anchor="b">
            <a:normAutofit/>
          </a:bodyPr>
          <a:lstStyle/>
          <a:p>
            <a:r>
              <a:rPr lang="en-US" sz="4800" dirty="0"/>
              <a:t>Final Concept</a:t>
            </a:r>
          </a:p>
        </p:txBody>
      </p:sp>
      <p:sp>
        <p:nvSpPr>
          <p:cNvPr id="8" name="Content Placeholder 7">
            <a:extLst>
              <a:ext uri="{FF2B5EF4-FFF2-40B4-BE49-F238E27FC236}">
                <a16:creationId xmlns:a16="http://schemas.microsoft.com/office/drawing/2014/main" id="{48DEA0A3-D5C7-5944-BA22-13A40992C15E}"/>
              </a:ext>
            </a:extLst>
          </p:cNvPr>
          <p:cNvSpPr>
            <a:spLocks noGrp="1"/>
          </p:cNvSpPr>
          <p:nvPr>
            <p:ph idx="1"/>
          </p:nvPr>
        </p:nvSpPr>
        <p:spPr>
          <a:xfrm>
            <a:off x="5230896" y="3602038"/>
            <a:ext cx="5437103" cy="1655762"/>
          </a:xfrm>
        </p:spPr>
        <p:txBody>
          <a:bodyPr vert="horz" lIns="91440" tIns="45720" rIns="91440" bIns="45720" rtlCol="0">
            <a:normAutofit/>
          </a:bodyPr>
          <a:lstStyle/>
          <a:p>
            <a:pPr marL="0" indent="0">
              <a:buNone/>
            </a:pPr>
            <a:r>
              <a:rPr lang="en-US" sz="2000" cap="all" dirty="0">
                <a:solidFill>
                  <a:schemeClr val="tx2"/>
                </a:solidFill>
              </a:rPr>
              <a:t>Genetic Algorithms applied to Temporal Convulsion Networks</a:t>
            </a:r>
          </a:p>
          <a:p>
            <a:pPr marL="0" indent="0">
              <a:buNone/>
            </a:pPr>
            <a:r>
              <a:rPr lang="en-US" sz="2000" cap="all" dirty="0">
                <a:solidFill>
                  <a:schemeClr val="tx2"/>
                </a:solidFill>
              </a:rPr>
              <a:t>Temporal Analysis Performant Evolution</a:t>
            </a:r>
          </a:p>
        </p:txBody>
      </p:sp>
      <p:pic>
        <p:nvPicPr>
          <p:cNvPr id="10" name="Picture 9" descr="Glowing blue bubbles">
            <a:extLst>
              <a:ext uri="{FF2B5EF4-FFF2-40B4-BE49-F238E27FC236}">
                <a16:creationId xmlns:a16="http://schemas.microsoft.com/office/drawing/2014/main" id="{6CE3D155-EDC9-42EA-A7D6-EDCFD9EE2D4C}"/>
              </a:ext>
            </a:extLst>
          </p:cNvPr>
          <p:cNvPicPr>
            <a:picLocks noChangeAspect="1"/>
          </p:cNvPicPr>
          <p:nvPr/>
        </p:nvPicPr>
        <p:blipFill rotWithShape="1">
          <a:blip r:embed="rId4"/>
          <a:srcRect l="44115" r="17864"/>
          <a:stretch/>
        </p:blipFill>
        <p:spPr>
          <a:xfrm>
            <a:off x="-5597" y="10"/>
            <a:ext cx="4635583" cy="6857990"/>
          </a:xfrm>
          <a:prstGeom prst="rect">
            <a:avLst/>
          </a:prstGeom>
        </p:spPr>
      </p:pic>
      <p:grpSp>
        <p:nvGrpSpPr>
          <p:cNvPr id="76" name="Group 75">
            <a:extLst>
              <a:ext uri="{FF2B5EF4-FFF2-40B4-BE49-F238E27FC236}">
                <a16:creationId xmlns:a16="http://schemas.microsoft.com/office/drawing/2014/main" id="{4466CCD0-FEF9-460D-9FB6-11613A492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77" name="Rectangle 5">
              <a:extLst>
                <a:ext uri="{FF2B5EF4-FFF2-40B4-BE49-F238E27FC236}">
                  <a16:creationId xmlns:a16="http://schemas.microsoft.com/office/drawing/2014/main" id="{F642B7E9-F9AF-4BC0-B586-E7B0E8E878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8" name="Freeform 6">
              <a:extLst>
                <a:ext uri="{FF2B5EF4-FFF2-40B4-BE49-F238E27FC236}">
                  <a16:creationId xmlns:a16="http://schemas.microsoft.com/office/drawing/2014/main" id="{16CE5EA6-3C76-4E5C-9257-D6A61A31C5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9" name="Freeform 7">
              <a:extLst>
                <a:ext uri="{FF2B5EF4-FFF2-40B4-BE49-F238E27FC236}">
                  <a16:creationId xmlns:a16="http://schemas.microsoft.com/office/drawing/2014/main" id="{DD7BCC42-B325-4F92-B500-14A2933DA3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Rectangle 8">
              <a:extLst>
                <a:ext uri="{FF2B5EF4-FFF2-40B4-BE49-F238E27FC236}">
                  <a16:creationId xmlns:a16="http://schemas.microsoft.com/office/drawing/2014/main" id="{197BF445-29BA-4C54-A1B4-A4390F0225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81" name="Freeform 9">
              <a:extLst>
                <a:ext uri="{FF2B5EF4-FFF2-40B4-BE49-F238E27FC236}">
                  <a16:creationId xmlns:a16="http://schemas.microsoft.com/office/drawing/2014/main" id="{B10C1630-E8C0-489C-8FFB-C9BBAEDE7A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10">
              <a:extLst>
                <a:ext uri="{FF2B5EF4-FFF2-40B4-BE49-F238E27FC236}">
                  <a16:creationId xmlns:a16="http://schemas.microsoft.com/office/drawing/2014/main" id="{B8778BE5-6D1F-4629-A045-8A87E2C756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11">
              <a:extLst>
                <a:ext uri="{FF2B5EF4-FFF2-40B4-BE49-F238E27FC236}">
                  <a16:creationId xmlns:a16="http://schemas.microsoft.com/office/drawing/2014/main" id="{A7885ADB-F1C4-4FF3-93CD-7C9337E87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12">
              <a:extLst>
                <a:ext uri="{FF2B5EF4-FFF2-40B4-BE49-F238E27FC236}">
                  <a16:creationId xmlns:a16="http://schemas.microsoft.com/office/drawing/2014/main" id="{59FC4F71-6E39-414E-9F39-CE1479FF81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13">
              <a:extLst>
                <a:ext uri="{FF2B5EF4-FFF2-40B4-BE49-F238E27FC236}">
                  <a16:creationId xmlns:a16="http://schemas.microsoft.com/office/drawing/2014/main" id="{3FC9614F-1D2C-4CAC-8CE9-32DC7D863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14">
              <a:extLst>
                <a:ext uri="{FF2B5EF4-FFF2-40B4-BE49-F238E27FC236}">
                  <a16:creationId xmlns:a16="http://schemas.microsoft.com/office/drawing/2014/main" id="{2A872F50-76EA-4A5B-AA68-3CE2E26738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15">
              <a:extLst>
                <a:ext uri="{FF2B5EF4-FFF2-40B4-BE49-F238E27FC236}">
                  <a16:creationId xmlns:a16="http://schemas.microsoft.com/office/drawing/2014/main" id="{CE389546-6A1F-4203-ACD1-BC17DDBFB0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16">
              <a:extLst>
                <a:ext uri="{FF2B5EF4-FFF2-40B4-BE49-F238E27FC236}">
                  <a16:creationId xmlns:a16="http://schemas.microsoft.com/office/drawing/2014/main" id="{1BA89DC9-FE9A-4228-A4BE-D3A37F8656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17">
              <a:extLst>
                <a:ext uri="{FF2B5EF4-FFF2-40B4-BE49-F238E27FC236}">
                  <a16:creationId xmlns:a16="http://schemas.microsoft.com/office/drawing/2014/main" id="{FA3E79A5-9B81-48B5-B96F-8D55B02FD5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18">
              <a:extLst>
                <a:ext uri="{FF2B5EF4-FFF2-40B4-BE49-F238E27FC236}">
                  <a16:creationId xmlns:a16="http://schemas.microsoft.com/office/drawing/2014/main" id="{A76D4D27-C537-45E4-96DE-C5FD2C9A37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19">
              <a:extLst>
                <a:ext uri="{FF2B5EF4-FFF2-40B4-BE49-F238E27FC236}">
                  <a16:creationId xmlns:a16="http://schemas.microsoft.com/office/drawing/2014/main" id="{C1B158DD-2DCB-42FF-B1FE-3C947FE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20">
              <a:extLst>
                <a:ext uri="{FF2B5EF4-FFF2-40B4-BE49-F238E27FC236}">
                  <a16:creationId xmlns:a16="http://schemas.microsoft.com/office/drawing/2014/main" id="{3307DC3E-0C6E-4E70-AFA2-96538CE3CD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21">
              <a:extLst>
                <a:ext uri="{FF2B5EF4-FFF2-40B4-BE49-F238E27FC236}">
                  <a16:creationId xmlns:a16="http://schemas.microsoft.com/office/drawing/2014/main" id="{53A9F721-7EE3-4844-BB91-0B995BAC15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22">
              <a:extLst>
                <a:ext uri="{FF2B5EF4-FFF2-40B4-BE49-F238E27FC236}">
                  <a16:creationId xmlns:a16="http://schemas.microsoft.com/office/drawing/2014/main" id="{8F057800-5B8F-4775-805B-89727A78A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23">
              <a:extLst>
                <a:ext uri="{FF2B5EF4-FFF2-40B4-BE49-F238E27FC236}">
                  <a16:creationId xmlns:a16="http://schemas.microsoft.com/office/drawing/2014/main" id="{FC6DF692-3394-4FDD-92BA-CA0C41EBC3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24">
              <a:extLst>
                <a:ext uri="{FF2B5EF4-FFF2-40B4-BE49-F238E27FC236}">
                  <a16:creationId xmlns:a16="http://schemas.microsoft.com/office/drawing/2014/main" id="{B825CD97-262B-4A33-B1E5-55F0D81F40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25">
              <a:extLst>
                <a:ext uri="{FF2B5EF4-FFF2-40B4-BE49-F238E27FC236}">
                  <a16:creationId xmlns:a16="http://schemas.microsoft.com/office/drawing/2014/main" id="{F00EA2FE-C735-4E1E-B9DC-636C49061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26">
              <a:extLst>
                <a:ext uri="{FF2B5EF4-FFF2-40B4-BE49-F238E27FC236}">
                  <a16:creationId xmlns:a16="http://schemas.microsoft.com/office/drawing/2014/main" id="{95B50260-0DDF-4260-8DC1-D504B0643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27">
              <a:extLst>
                <a:ext uri="{FF2B5EF4-FFF2-40B4-BE49-F238E27FC236}">
                  <a16:creationId xmlns:a16="http://schemas.microsoft.com/office/drawing/2014/main" id="{BBB491EB-35C1-4159-94B2-A367ADC134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28">
              <a:extLst>
                <a:ext uri="{FF2B5EF4-FFF2-40B4-BE49-F238E27FC236}">
                  <a16:creationId xmlns:a16="http://schemas.microsoft.com/office/drawing/2014/main" id="{7EAA4E1C-EC83-44E0-A4AB-4B0F509A8C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29">
              <a:extLst>
                <a:ext uri="{FF2B5EF4-FFF2-40B4-BE49-F238E27FC236}">
                  <a16:creationId xmlns:a16="http://schemas.microsoft.com/office/drawing/2014/main" id="{BE561717-C43F-46C1-BBCE-C830DE4A19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30">
              <a:extLst>
                <a:ext uri="{FF2B5EF4-FFF2-40B4-BE49-F238E27FC236}">
                  <a16:creationId xmlns:a16="http://schemas.microsoft.com/office/drawing/2014/main" id="{CC840BC4-F1CE-4A1B-A1DE-BB922689E2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31">
              <a:extLst>
                <a:ext uri="{FF2B5EF4-FFF2-40B4-BE49-F238E27FC236}">
                  <a16:creationId xmlns:a16="http://schemas.microsoft.com/office/drawing/2014/main" id="{03B586C7-6126-46E0-9BEF-522798686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32">
              <a:extLst>
                <a:ext uri="{FF2B5EF4-FFF2-40B4-BE49-F238E27FC236}">
                  <a16:creationId xmlns:a16="http://schemas.microsoft.com/office/drawing/2014/main" id="{45C5C565-0EB6-4E0C-9752-84084CDBB8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Rectangle 33">
              <a:extLst>
                <a:ext uri="{FF2B5EF4-FFF2-40B4-BE49-F238E27FC236}">
                  <a16:creationId xmlns:a16="http://schemas.microsoft.com/office/drawing/2014/main" id="{5CABC7BF-500C-4275-9EAA-9563EF43C6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6" name="Freeform 34">
              <a:extLst>
                <a:ext uri="{FF2B5EF4-FFF2-40B4-BE49-F238E27FC236}">
                  <a16:creationId xmlns:a16="http://schemas.microsoft.com/office/drawing/2014/main" id="{C7AA982B-BB49-4311-A724-81AAF8ABC3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35">
              <a:extLst>
                <a:ext uri="{FF2B5EF4-FFF2-40B4-BE49-F238E27FC236}">
                  <a16:creationId xmlns:a16="http://schemas.microsoft.com/office/drawing/2014/main" id="{89D49DD1-C07D-4ADD-BD4A-D6AA72575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36">
              <a:extLst>
                <a:ext uri="{FF2B5EF4-FFF2-40B4-BE49-F238E27FC236}">
                  <a16:creationId xmlns:a16="http://schemas.microsoft.com/office/drawing/2014/main" id="{4359B9DB-1A95-4934-A839-A76774D792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37">
              <a:extLst>
                <a:ext uri="{FF2B5EF4-FFF2-40B4-BE49-F238E27FC236}">
                  <a16:creationId xmlns:a16="http://schemas.microsoft.com/office/drawing/2014/main" id="{2B7EEF08-F28B-48E9-BA1D-E61AC62013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38">
              <a:extLst>
                <a:ext uri="{FF2B5EF4-FFF2-40B4-BE49-F238E27FC236}">
                  <a16:creationId xmlns:a16="http://schemas.microsoft.com/office/drawing/2014/main" id="{E846B9B0-7D1C-4E1B-9256-7F25E8E88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39">
              <a:extLst>
                <a:ext uri="{FF2B5EF4-FFF2-40B4-BE49-F238E27FC236}">
                  <a16:creationId xmlns:a16="http://schemas.microsoft.com/office/drawing/2014/main" id="{E31B0CE6-7913-4D1C-AC18-2ED44DF92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40">
              <a:extLst>
                <a:ext uri="{FF2B5EF4-FFF2-40B4-BE49-F238E27FC236}">
                  <a16:creationId xmlns:a16="http://schemas.microsoft.com/office/drawing/2014/main" id="{0F3517CE-D006-4218-9BB0-65269371EF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41">
              <a:extLst>
                <a:ext uri="{FF2B5EF4-FFF2-40B4-BE49-F238E27FC236}">
                  <a16:creationId xmlns:a16="http://schemas.microsoft.com/office/drawing/2014/main" id="{DE7DB798-CAAE-42A3-BDFE-D6AD0E0DA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42">
              <a:extLst>
                <a:ext uri="{FF2B5EF4-FFF2-40B4-BE49-F238E27FC236}">
                  <a16:creationId xmlns:a16="http://schemas.microsoft.com/office/drawing/2014/main" id="{07A53F87-B4E0-4C4E-B913-D336D8993D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43">
              <a:extLst>
                <a:ext uri="{FF2B5EF4-FFF2-40B4-BE49-F238E27FC236}">
                  <a16:creationId xmlns:a16="http://schemas.microsoft.com/office/drawing/2014/main" id="{587D3AD0-B188-4D2E-A497-5180C1F22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44">
              <a:extLst>
                <a:ext uri="{FF2B5EF4-FFF2-40B4-BE49-F238E27FC236}">
                  <a16:creationId xmlns:a16="http://schemas.microsoft.com/office/drawing/2014/main" id="{E8B4429B-56DB-4ED5-8296-1C4EB6AE04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Rectangle 45">
              <a:extLst>
                <a:ext uri="{FF2B5EF4-FFF2-40B4-BE49-F238E27FC236}">
                  <a16:creationId xmlns:a16="http://schemas.microsoft.com/office/drawing/2014/main" id="{ABBE178E-641F-4008-8760-5134D226A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18" name="Freeform 46">
              <a:extLst>
                <a:ext uri="{FF2B5EF4-FFF2-40B4-BE49-F238E27FC236}">
                  <a16:creationId xmlns:a16="http://schemas.microsoft.com/office/drawing/2014/main" id="{BB7A09DD-4AE2-4235-BCBA-B52CB7986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47">
              <a:extLst>
                <a:ext uri="{FF2B5EF4-FFF2-40B4-BE49-F238E27FC236}">
                  <a16:creationId xmlns:a16="http://schemas.microsoft.com/office/drawing/2014/main" id="{64DBEF94-3525-4008-AD35-D566A238B9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48">
              <a:extLst>
                <a:ext uri="{FF2B5EF4-FFF2-40B4-BE49-F238E27FC236}">
                  <a16:creationId xmlns:a16="http://schemas.microsoft.com/office/drawing/2014/main" id="{1C0CEBA3-32C8-4D37-BBD0-8863B008E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49">
              <a:extLst>
                <a:ext uri="{FF2B5EF4-FFF2-40B4-BE49-F238E27FC236}">
                  <a16:creationId xmlns:a16="http://schemas.microsoft.com/office/drawing/2014/main" id="{D12DBC8B-AE05-43C6-BF30-3F9CDADE9B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50">
              <a:extLst>
                <a:ext uri="{FF2B5EF4-FFF2-40B4-BE49-F238E27FC236}">
                  <a16:creationId xmlns:a16="http://schemas.microsoft.com/office/drawing/2014/main" id="{47D642DC-B097-481B-8F32-671DE6AB56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51">
              <a:extLst>
                <a:ext uri="{FF2B5EF4-FFF2-40B4-BE49-F238E27FC236}">
                  <a16:creationId xmlns:a16="http://schemas.microsoft.com/office/drawing/2014/main" id="{0D7CD8F4-0787-4106-9E76-FF0AFA0AC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52">
              <a:extLst>
                <a:ext uri="{FF2B5EF4-FFF2-40B4-BE49-F238E27FC236}">
                  <a16:creationId xmlns:a16="http://schemas.microsoft.com/office/drawing/2014/main" id="{3ED06726-52C5-468C-BEA2-0194993F8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53">
              <a:extLst>
                <a:ext uri="{FF2B5EF4-FFF2-40B4-BE49-F238E27FC236}">
                  <a16:creationId xmlns:a16="http://schemas.microsoft.com/office/drawing/2014/main" id="{1541CE8F-816C-4189-8522-7AAA7EABD8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6" name="Freeform 54">
              <a:extLst>
                <a:ext uri="{FF2B5EF4-FFF2-40B4-BE49-F238E27FC236}">
                  <a16:creationId xmlns:a16="http://schemas.microsoft.com/office/drawing/2014/main" id="{3D0F8D98-15AC-458C-B872-777F4BBF3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55">
              <a:extLst>
                <a:ext uri="{FF2B5EF4-FFF2-40B4-BE49-F238E27FC236}">
                  <a16:creationId xmlns:a16="http://schemas.microsoft.com/office/drawing/2014/main" id="{C9DE1ACE-C20F-4504-B0A1-5A37CA0D1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8" name="Freeform 56">
              <a:extLst>
                <a:ext uri="{FF2B5EF4-FFF2-40B4-BE49-F238E27FC236}">
                  <a16:creationId xmlns:a16="http://schemas.microsoft.com/office/drawing/2014/main" id="{E4BDEE62-868F-49A1-B97A-DE8EDC86F9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57">
              <a:extLst>
                <a:ext uri="{FF2B5EF4-FFF2-40B4-BE49-F238E27FC236}">
                  <a16:creationId xmlns:a16="http://schemas.microsoft.com/office/drawing/2014/main" id="{B71AB3E3-099B-47DC-AD0D-215F18FD3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58">
              <a:extLst>
                <a:ext uri="{FF2B5EF4-FFF2-40B4-BE49-F238E27FC236}">
                  <a16:creationId xmlns:a16="http://schemas.microsoft.com/office/drawing/2014/main" id="{7D4B7844-C6A2-45AA-9147-C1CEC0CB83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32" name="Group 131">
            <a:extLst>
              <a:ext uri="{FF2B5EF4-FFF2-40B4-BE49-F238E27FC236}">
                <a16:creationId xmlns:a16="http://schemas.microsoft.com/office/drawing/2014/main" id="{176E1971-1C4C-46C8-A821-637664280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3" name="Freeform 32">
              <a:extLst>
                <a:ext uri="{FF2B5EF4-FFF2-40B4-BE49-F238E27FC236}">
                  <a16:creationId xmlns:a16="http://schemas.microsoft.com/office/drawing/2014/main" id="{35FAC14F-8CA0-40F3-ADE4-31DBF8BD7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4" name="Freeform 33">
              <a:extLst>
                <a:ext uri="{FF2B5EF4-FFF2-40B4-BE49-F238E27FC236}">
                  <a16:creationId xmlns:a16="http://schemas.microsoft.com/office/drawing/2014/main" id="{778F8CB9-0C96-4B66-B943-C5BF1A1B5D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5" name="Freeform 34">
              <a:extLst>
                <a:ext uri="{FF2B5EF4-FFF2-40B4-BE49-F238E27FC236}">
                  <a16:creationId xmlns:a16="http://schemas.microsoft.com/office/drawing/2014/main" id="{DB1C8E93-74F9-42A0-B326-E06DC9C584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6" name="Freeform 35">
              <a:extLst>
                <a:ext uri="{FF2B5EF4-FFF2-40B4-BE49-F238E27FC236}">
                  <a16:creationId xmlns:a16="http://schemas.microsoft.com/office/drawing/2014/main" id="{EC6EA429-8E16-49E0-82D7-5846CDA76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7" name="Freeform 36">
              <a:extLst>
                <a:ext uri="{FF2B5EF4-FFF2-40B4-BE49-F238E27FC236}">
                  <a16:creationId xmlns:a16="http://schemas.microsoft.com/office/drawing/2014/main" id="{8F64C508-2357-44C9-93D8-FC81B85AE2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8" name="Freeform 37">
              <a:extLst>
                <a:ext uri="{FF2B5EF4-FFF2-40B4-BE49-F238E27FC236}">
                  <a16:creationId xmlns:a16="http://schemas.microsoft.com/office/drawing/2014/main" id="{82F6F3F7-8F51-41B4-AC2B-699593A1F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9" name="Freeform 38">
              <a:extLst>
                <a:ext uri="{FF2B5EF4-FFF2-40B4-BE49-F238E27FC236}">
                  <a16:creationId xmlns:a16="http://schemas.microsoft.com/office/drawing/2014/main" id="{6F2FC65A-DA31-4602-B324-E53F76BD93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0" name="Freeform 39">
              <a:extLst>
                <a:ext uri="{FF2B5EF4-FFF2-40B4-BE49-F238E27FC236}">
                  <a16:creationId xmlns:a16="http://schemas.microsoft.com/office/drawing/2014/main" id="{0E9B7CF9-E3CC-495E-A513-A8A1C2422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1" name="Freeform 40">
              <a:extLst>
                <a:ext uri="{FF2B5EF4-FFF2-40B4-BE49-F238E27FC236}">
                  <a16:creationId xmlns:a16="http://schemas.microsoft.com/office/drawing/2014/main" id="{35C09477-23EA-4E6A-A8C2-5B447B25E9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2" name="Rectangle 41">
              <a:extLst>
                <a:ext uri="{FF2B5EF4-FFF2-40B4-BE49-F238E27FC236}">
                  <a16:creationId xmlns:a16="http://schemas.microsoft.com/office/drawing/2014/main" id="{80A5D070-0FE6-4F72-8077-E259B2D35AE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pic>
        <p:nvPicPr>
          <p:cNvPr id="11" name="Graphic 10" descr="Alterations &amp; Tailoring with solid fill">
            <a:extLst>
              <a:ext uri="{FF2B5EF4-FFF2-40B4-BE49-F238E27FC236}">
                <a16:creationId xmlns:a16="http://schemas.microsoft.com/office/drawing/2014/main" id="{A3ADB674-64FD-AE47-9D56-2C915A0C09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28417" y="1464776"/>
            <a:ext cx="1442423" cy="1442423"/>
          </a:xfrm>
          <a:prstGeom prst="rect">
            <a:avLst/>
          </a:prstGeom>
        </p:spPr>
      </p:pic>
    </p:spTree>
    <p:extLst>
      <p:ext uri="{BB962C8B-B14F-4D97-AF65-F5344CB8AC3E}">
        <p14:creationId xmlns:p14="http://schemas.microsoft.com/office/powerpoint/2010/main" val="1510933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7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EF4763-EB4A-4A35-89EB-AD2763B48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1141413" y="618518"/>
            <a:ext cx="9905998" cy="1478570"/>
          </a:xfrm>
        </p:spPr>
        <p:txBody>
          <a:bodyPr>
            <a:normAutofit/>
          </a:bodyPr>
          <a:lstStyle/>
          <a:p>
            <a:r>
              <a:rPr lang="en-US" dirty="0"/>
              <a:t>Initial thoughts</a:t>
            </a:r>
          </a:p>
        </p:txBody>
      </p:sp>
      <p:graphicFrame>
        <p:nvGraphicFramePr>
          <p:cNvPr id="5" name="Content Placeholder 2">
            <a:extLst>
              <a:ext uri="{FF2B5EF4-FFF2-40B4-BE49-F238E27FC236}">
                <a16:creationId xmlns:a16="http://schemas.microsoft.com/office/drawing/2014/main" id="{B7620DE3-3A6F-4DF8-8F51-63E28D57C9B9}"/>
              </a:ext>
            </a:extLst>
          </p:cNvPr>
          <p:cNvGraphicFramePr>
            <a:graphicFrameLocks noGrp="1"/>
          </p:cNvGraphicFramePr>
          <p:nvPr>
            <p:ph idx="1"/>
            <p:extLst>
              <p:ext uri="{D42A27DB-BD31-4B8C-83A1-F6EECF244321}">
                <p14:modId xmlns:p14="http://schemas.microsoft.com/office/powerpoint/2010/main" val="548760957"/>
              </p:ext>
            </p:extLst>
          </p:nvPr>
        </p:nvGraphicFramePr>
        <p:xfrm>
          <a:off x="1141411" y="2440771"/>
          <a:ext cx="9905999" cy="3584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676520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92500" lnSpcReduction="20000"/>
          </a:bodyPr>
          <a:lstStyle/>
          <a:p>
            <a:r>
              <a:rPr lang="en-US" sz="1400" dirty="0">
                <a:solidFill>
                  <a:schemeClr val="bg1"/>
                </a:solidFill>
              </a:rPr>
              <a:t>Time series analysis is widely used in fields such as business, economics, finance, science, and engineering.</a:t>
            </a:r>
          </a:p>
          <a:p>
            <a:r>
              <a:rPr lang="en-US" sz="1400" dirty="0">
                <a:solidFill>
                  <a:schemeClr val="bg1"/>
                </a:solidFill>
              </a:rPr>
              <a:t>Our approach seeks to identify shifting economic phase and provide a framework for making asset allocation decisions according to the probability that asset may outperform or underperform.</a:t>
            </a:r>
          </a:p>
          <a:p>
            <a:r>
              <a:rPr lang="en-US" sz="1400" dirty="0">
                <a:solidFill>
                  <a:schemeClr val="bg1"/>
                </a:solidFill>
              </a:rPr>
              <a:t>Temporal Convolutional Networks have recently been applied to time series data where longer term memory of seasonality of the dataset are required</a:t>
            </a:r>
          </a:p>
          <a:p>
            <a:r>
              <a:rPr lang="en-US" sz="1400" dirty="0">
                <a:solidFill>
                  <a:schemeClr val="bg1"/>
                </a:solidFill>
              </a:rPr>
              <a:t>Research Encoder/Decoder and Knowledge Driven Event Embedding </a:t>
            </a:r>
          </a:p>
          <a:p>
            <a:pPr marL="0" indent="0">
              <a:buNone/>
            </a:pPr>
            <a:endParaRPr lang="en-US" sz="1400" dirty="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3"/>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1420894095"/>
      </p:ext>
    </p:extLst>
  </p:cSld>
  <p:clrMapOvr>
    <a:overrideClrMapping bg1="lt1" tx1="dk1" bg2="lt2" tx2="dk2" accent1="accent1" accent2="accent2" accent3="accent3" accent4="accent4" accent5="accent5" accent6="accent6" hlink="hlink" folHlink="folHlink"/>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B) Research: GA</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r>
              <a:rPr lang="en-US" sz="1400">
                <a:solidFill>
                  <a:srgbClr val="FFFFFF"/>
                </a:solidFill>
              </a:rPr>
              <a:t>The most common task to find parameters at which a particular function reaches its maxima value</a:t>
            </a:r>
          </a:p>
          <a:p>
            <a:pPr lvl="1"/>
            <a:r>
              <a:rPr lang="en-US" sz="1400">
                <a:solidFill>
                  <a:srgbClr val="FFFFFF"/>
                </a:solidFill>
              </a:rPr>
              <a:t>Black-box</a:t>
            </a:r>
          </a:p>
          <a:p>
            <a:pPr lvl="1"/>
            <a:r>
              <a:rPr lang="en-US" sz="1400">
                <a:solidFill>
                  <a:srgbClr val="FFFFFF"/>
                </a:solidFill>
              </a:rPr>
              <a:t>Gene Encoding</a:t>
            </a:r>
          </a:p>
          <a:p>
            <a:pPr lvl="1"/>
            <a:r>
              <a:rPr lang="en-US" sz="1400">
                <a:solidFill>
                  <a:srgbClr val="FFFFFF"/>
                </a:solidFill>
              </a:rPr>
              <a:t>Adaptive GA</a:t>
            </a:r>
          </a:p>
          <a:p>
            <a:r>
              <a:rPr lang="en-US" sz="1400">
                <a:solidFill>
                  <a:srgbClr val="FFFFFF"/>
                </a:solidFill>
              </a:rPr>
              <a:t>Determine fitness function and architecture of genetic algorithms</a:t>
            </a:r>
          </a:p>
          <a:p>
            <a:r>
              <a:rPr lang="en-US" sz="1400">
                <a:solidFill>
                  <a:srgbClr val="FFFFFF"/>
                </a:solidFill>
              </a:rPr>
              <a:t>Can an adaptive approach to selecting GA parameters be applied</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1026" name="Picture 2" descr="Genetic algorithms for feature selection | Neural Designer">
            <a:extLst>
              <a:ext uri="{FF2B5EF4-FFF2-40B4-BE49-F238E27FC236}">
                <a16:creationId xmlns:a16="http://schemas.microsoft.com/office/drawing/2014/main" id="{E29D893B-9BFA-FC40-A30D-F612AAA14EC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11778" y="1604521"/>
            <a:ext cx="6844045" cy="36444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8866304"/>
      </p:ext>
    </p:extLst>
  </p:cSld>
  <p:clrMapOvr>
    <a:overrideClrMapping bg1="lt1" tx1="dk1" bg2="lt2" tx2="dk2" accent1="accent1" accent2="accent2" accent3="accent3" accent4="accent4" accent5="accent5" accent6="accent6" hlink="hlink" folHlink="folHlink"/>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lvl="0"/>
            <a:r>
              <a:rPr lang="en-US" sz="1400" dirty="0">
                <a:solidFill>
                  <a:schemeClr val="bg1"/>
                </a:solidFill>
              </a:rPr>
              <a:t>Apply TCN network design and genetic algorithm approach to time series problem</a:t>
            </a:r>
          </a:p>
          <a:p>
            <a:pPr lvl="0"/>
            <a:r>
              <a:rPr lang="en-US" sz="1400" dirty="0">
                <a:solidFill>
                  <a:schemeClr val="bg1"/>
                </a:solidFill>
              </a:rPr>
              <a:t>Goal: Compare backpropagation to evolutionary approach</a:t>
            </a:r>
          </a:p>
          <a:p>
            <a:pPr lvl="0"/>
            <a:r>
              <a:rPr lang="en-US" sz="1400" dirty="0">
                <a:solidFill>
                  <a:schemeClr val="bg1"/>
                </a:solidFill>
              </a:rPr>
              <a:t>Output experiments across</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aphicFrame>
        <p:nvGraphicFramePr>
          <p:cNvPr id="16" name="Diagram 15">
            <a:extLst>
              <a:ext uri="{FF2B5EF4-FFF2-40B4-BE49-F238E27FC236}">
                <a16:creationId xmlns:a16="http://schemas.microsoft.com/office/drawing/2014/main" id="{D0255BD7-804A-7F46-A96D-AE6D4EA86C5B}"/>
              </a:ext>
            </a:extLst>
          </p:cNvPr>
          <p:cNvGraphicFramePr/>
          <p:nvPr>
            <p:extLst>
              <p:ext uri="{D42A27DB-BD31-4B8C-83A1-F6EECF244321}">
                <p14:modId xmlns:p14="http://schemas.microsoft.com/office/powerpoint/2010/main" val="3863572841"/>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35377590"/>
      </p:ext>
    </p:extLst>
  </p:cSld>
  <p:clrMapOvr>
    <a:overrideClrMapping bg1="lt1" tx1="dk1" bg2="lt2" tx2="dk2" accent1="accent1" accent2="accent2" accent3="accent3" accent4="accent4" accent5="accent5" accent6="accent6" hlink="hlink" folHlink="folHlink"/>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D)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77500" lnSpcReduction="20000"/>
          </a:bodyPr>
          <a:lstStyle/>
          <a:p>
            <a:pPr lvl="0"/>
            <a:r>
              <a:rPr lang="en-US" dirty="0">
                <a:solidFill>
                  <a:schemeClr val="bg1"/>
                </a:solidFill>
              </a:rPr>
              <a:t>Knowledge driven events (negative effects causing abrupt changes)</a:t>
            </a:r>
          </a:p>
          <a:p>
            <a:pPr lvl="1"/>
            <a:r>
              <a:rPr lang="en-US" dirty="0">
                <a:solidFill>
                  <a:schemeClr val="bg1"/>
                </a:solidFill>
              </a:rPr>
              <a:t>Incorporate abrupt model (negative effect)</a:t>
            </a:r>
          </a:p>
          <a:p>
            <a:pPr lvl="0"/>
            <a:r>
              <a:rPr lang="en-US" dirty="0">
                <a:solidFill>
                  <a:schemeClr val="bg1"/>
                </a:solidFill>
              </a:rPr>
              <a:t>Continuous learning (stream real-time data)</a:t>
            </a:r>
          </a:p>
          <a:p>
            <a:pPr lvl="0"/>
            <a:r>
              <a:rPr lang="en-US" dirty="0">
                <a:solidFill>
                  <a:schemeClr val="bg1"/>
                </a:solidFill>
              </a:rPr>
              <a:t>Output experiments across more recent designs (knowledge graphs / news events / current stock data)  </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aphicFrame>
        <p:nvGraphicFramePr>
          <p:cNvPr id="36" name="Diagram 35">
            <a:extLst>
              <a:ext uri="{FF2B5EF4-FFF2-40B4-BE49-F238E27FC236}">
                <a16:creationId xmlns:a16="http://schemas.microsoft.com/office/drawing/2014/main" id="{4ECE9990-1C25-9E4E-A43F-ADB916274466}"/>
              </a:ext>
            </a:extLst>
          </p:cNvPr>
          <p:cNvGraphicFramePr/>
          <p:nvPr>
            <p:extLst>
              <p:ext uri="{D42A27DB-BD31-4B8C-83A1-F6EECF244321}">
                <p14:modId xmlns:p14="http://schemas.microsoft.com/office/powerpoint/2010/main" val="3391822877"/>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2359055"/>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78461D-926A-4F44-ABB3-912B94F87347}"/>
              </a:ext>
            </a:extLst>
          </p:cNvPr>
          <p:cNvSpPr>
            <a:spLocks noGrp="1"/>
          </p:cNvSpPr>
          <p:nvPr>
            <p:ph type="title"/>
          </p:nvPr>
        </p:nvSpPr>
        <p:spPr/>
        <p:txBody>
          <a:bodyPr/>
          <a:lstStyle/>
          <a:p>
            <a:r>
              <a:rPr lang="en-US" dirty="0"/>
              <a:t>Hyper Parameters</a:t>
            </a:r>
          </a:p>
        </p:txBody>
      </p:sp>
      <p:sp>
        <p:nvSpPr>
          <p:cNvPr id="6" name="Content Placeholder 5">
            <a:extLst>
              <a:ext uri="{FF2B5EF4-FFF2-40B4-BE49-F238E27FC236}">
                <a16:creationId xmlns:a16="http://schemas.microsoft.com/office/drawing/2014/main" id="{1DA23993-A82C-6A4D-9180-7EC343CFEDC3}"/>
              </a:ext>
            </a:extLst>
          </p:cNvPr>
          <p:cNvSpPr>
            <a:spLocks noGrp="1"/>
          </p:cNvSpPr>
          <p:nvPr>
            <p:ph sz="half" idx="1"/>
          </p:nvPr>
        </p:nvSpPr>
        <p:spPr/>
        <p:txBody>
          <a:bodyPr>
            <a:normAutofit fontScale="70000" lnSpcReduction="20000"/>
          </a:bodyPr>
          <a:lstStyle/>
          <a:p>
            <a:r>
              <a:rPr lang="en-US" dirty="0"/>
              <a:t>model = </a:t>
            </a:r>
            <a:r>
              <a:rPr lang="en-US" dirty="0" err="1"/>
              <a:t>TCNModel</a:t>
            </a:r>
            <a:r>
              <a:rPr lang="en-US" dirty="0"/>
              <a:t>(</a:t>
            </a:r>
            <a:br>
              <a:rPr lang="en-US" dirty="0"/>
            </a:br>
            <a:r>
              <a:rPr lang="en-US" dirty="0"/>
              <a:t>    </a:t>
            </a:r>
            <a:r>
              <a:rPr lang="en-US" dirty="0" err="1"/>
              <a:t>input_chunk_length</a:t>
            </a:r>
            <a:r>
              <a:rPr lang="en-US" dirty="0"/>
              <a:t>=365,</a:t>
            </a:r>
            <a:br>
              <a:rPr lang="en-US" dirty="0"/>
            </a:br>
            <a:r>
              <a:rPr lang="en-US" dirty="0"/>
              <a:t>    </a:t>
            </a:r>
            <a:r>
              <a:rPr lang="en-US" dirty="0" err="1"/>
              <a:t>output_chunk_length</a:t>
            </a:r>
            <a:r>
              <a:rPr lang="en-US" dirty="0"/>
              <a:t>=7,</a:t>
            </a:r>
            <a:br>
              <a:rPr lang="en-US" dirty="0"/>
            </a:br>
            <a:r>
              <a:rPr lang="en-US" dirty="0"/>
              <a:t>    </a:t>
            </a:r>
            <a:r>
              <a:rPr lang="en-US" dirty="0" err="1"/>
              <a:t>n_epochs</a:t>
            </a:r>
            <a:r>
              <a:rPr lang="en-US" dirty="0"/>
              <a:t>=50,</a:t>
            </a:r>
            <a:br>
              <a:rPr lang="en-US" dirty="0"/>
            </a:br>
            <a:r>
              <a:rPr lang="en-US" dirty="0"/>
              <a:t>    dropout=0.2,</a:t>
            </a:r>
            <a:br>
              <a:rPr lang="en-US" dirty="0"/>
            </a:br>
            <a:r>
              <a:rPr lang="en-US" dirty="0"/>
              <a:t>    </a:t>
            </a:r>
            <a:r>
              <a:rPr lang="en-US" dirty="0" err="1"/>
              <a:t>dilation_base</a:t>
            </a:r>
            <a:r>
              <a:rPr lang="en-US" dirty="0"/>
              <a:t>=2,</a:t>
            </a:r>
            <a:br>
              <a:rPr lang="en-US" dirty="0"/>
            </a:br>
            <a:r>
              <a:rPr lang="en-US" dirty="0"/>
              <a:t>    </a:t>
            </a:r>
            <a:r>
              <a:rPr lang="en-US" dirty="0" err="1"/>
              <a:t>weight_norm</a:t>
            </a:r>
            <a:r>
              <a:rPr lang="en-US" dirty="0"/>
              <a:t>=True,</a:t>
            </a:r>
            <a:br>
              <a:rPr lang="en-US" dirty="0"/>
            </a:br>
            <a:r>
              <a:rPr lang="en-US" dirty="0"/>
              <a:t>    </a:t>
            </a:r>
            <a:r>
              <a:rPr lang="en-US" dirty="0" err="1"/>
              <a:t>kernel_size</a:t>
            </a:r>
            <a:r>
              <a:rPr lang="en-US" dirty="0"/>
              <a:t>=5,</a:t>
            </a:r>
            <a:br>
              <a:rPr lang="en-US" dirty="0"/>
            </a:br>
            <a:r>
              <a:rPr lang="en-US" dirty="0"/>
              <a:t>    </a:t>
            </a:r>
            <a:r>
              <a:rPr lang="en-US" dirty="0" err="1"/>
              <a:t>num_filters</a:t>
            </a:r>
            <a:r>
              <a:rPr lang="en-US" dirty="0"/>
              <a:t>=8,</a:t>
            </a:r>
            <a:br>
              <a:rPr lang="en-US" dirty="0"/>
            </a:br>
            <a:r>
              <a:rPr lang="en-US" dirty="0"/>
              <a:t>    </a:t>
            </a:r>
            <a:r>
              <a:rPr lang="en-US" dirty="0" err="1"/>
              <a:t>nr_epochs_val_period</a:t>
            </a:r>
            <a:r>
              <a:rPr lang="en-US" dirty="0"/>
              <a:t>=1,</a:t>
            </a:r>
            <a:br>
              <a:rPr lang="en-US" dirty="0"/>
            </a:br>
            <a:r>
              <a:rPr lang="en-US" dirty="0"/>
              <a:t>    </a:t>
            </a:r>
            <a:r>
              <a:rPr lang="en-US" dirty="0" err="1"/>
              <a:t>random_state</a:t>
            </a:r>
            <a:r>
              <a:rPr lang="en-US" dirty="0"/>
              <a:t>=0,</a:t>
            </a:r>
            <a:br>
              <a:rPr lang="en-US" dirty="0"/>
            </a:br>
            <a:r>
              <a:rPr lang="en-US" dirty="0"/>
              <a:t>)</a:t>
            </a:r>
          </a:p>
        </p:txBody>
      </p:sp>
      <p:pic>
        <p:nvPicPr>
          <p:cNvPr id="11" name="Picture 4">
            <a:extLst>
              <a:ext uri="{FF2B5EF4-FFF2-40B4-BE49-F238E27FC236}">
                <a16:creationId xmlns:a16="http://schemas.microsoft.com/office/drawing/2014/main" id="{D7E8F8F3-1732-6E47-9D34-919AFB9060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6902" y="2134392"/>
            <a:ext cx="7416334" cy="3771901"/>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Arrow Connector 11">
            <a:extLst>
              <a:ext uri="{FF2B5EF4-FFF2-40B4-BE49-F238E27FC236}">
                <a16:creationId xmlns:a16="http://schemas.microsoft.com/office/drawing/2014/main" id="{6587C5D8-C537-4C4E-98CF-D88331ADBD0E}"/>
              </a:ext>
            </a:extLst>
          </p:cNvPr>
          <p:cNvCxnSpPr/>
          <p:nvPr/>
        </p:nvCxnSpPr>
        <p:spPr>
          <a:xfrm>
            <a:off x="3394364" y="3726873"/>
            <a:ext cx="3380509" cy="1382589"/>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D5419768-140C-7541-9011-AABD66593F19}"/>
              </a:ext>
            </a:extLst>
          </p:cNvPr>
          <p:cNvCxnSpPr>
            <a:cxnSpLocks/>
          </p:cNvCxnSpPr>
          <p:nvPr/>
        </p:nvCxnSpPr>
        <p:spPr>
          <a:xfrm>
            <a:off x="3089564" y="4294909"/>
            <a:ext cx="3822773" cy="929647"/>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a:extLst>
              <a:ext uri="{FF2B5EF4-FFF2-40B4-BE49-F238E27FC236}">
                <a16:creationId xmlns:a16="http://schemas.microsoft.com/office/drawing/2014/main" id="{4FD28260-5384-DF45-93A3-7F5315F803A3}"/>
              </a:ext>
            </a:extLst>
          </p:cNvPr>
          <p:cNvCxnSpPr>
            <a:cxnSpLocks/>
          </p:cNvCxnSpPr>
          <p:nvPr/>
        </p:nvCxnSpPr>
        <p:spPr>
          <a:xfrm>
            <a:off x="3394364" y="4020342"/>
            <a:ext cx="3517973" cy="842603"/>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E3662410-5FC1-194B-8253-C7314B4F7667}"/>
              </a:ext>
            </a:extLst>
          </p:cNvPr>
          <p:cNvCxnSpPr>
            <a:cxnSpLocks/>
          </p:cNvCxnSpPr>
          <p:nvPr/>
        </p:nvCxnSpPr>
        <p:spPr>
          <a:xfrm flipV="1">
            <a:off x="3699164" y="1575807"/>
            <a:ext cx="1704109" cy="1425360"/>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1" name="TextBox 20">
            <a:extLst>
              <a:ext uri="{FF2B5EF4-FFF2-40B4-BE49-F238E27FC236}">
                <a16:creationId xmlns:a16="http://schemas.microsoft.com/office/drawing/2014/main" id="{F53309DA-7A97-924E-8AC6-D6A326BED6AB}"/>
              </a:ext>
            </a:extLst>
          </p:cNvPr>
          <p:cNvSpPr txBox="1"/>
          <p:nvPr/>
        </p:nvSpPr>
        <p:spPr>
          <a:xfrm>
            <a:off x="5374483" y="1276047"/>
            <a:ext cx="1694053" cy="369332"/>
          </a:xfrm>
          <a:prstGeom prst="rect">
            <a:avLst/>
          </a:prstGeom>
          <a:noFill/>
        </p:spPr>
        <p:txBody>
          <a:bodyPr wrap="none" rtlCol="0">
            <a:spAutoFit/>
          </a:bodyPr>
          <a:lstStyle/>
          <a:p>
            <a:r>
              <a:rPr lang="en-US" dirty="0"/>
              <a:t>Weekly forecast</a:t>
            </a:r>
          </a:p>
        </p:txBody>
      </p:sp>
      <p:cxnSp>
        <p:nvCxnSpPr>
          <p:cNvPr id="23" name="Straight Arrow Connector 22">
            <a:extLst>
              <a:ext uri="{FF2B5EF4-FFF2-40B4-BE49-F238E27FC236}">
                <a16:creationId xmlns:a16="http://schemas.microsoft.com/office/drawing/2014/main" id="{352F48B2-6D5C-E149-A3BB-FFE74FB886A2}"/>
              </a:ext>
            </a:extLst>
          </p:cNvPr>
          <p:cNvCxnSpPr>
            <a:cxnSpLocks/>
          </p:cNvCxnSpPr>
          <p:nvPr/>
        </p:nvCxnSpPr>
        <p:spPr>
          <a:xfrm>
            <a:off x="3394364" y="4919099"/>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5" name="TextBox 24">
            <a:extLst>
              <a:ext uri="{FF2B5EF4-FFF2-40B4-BE49-F238E27FC236}">
                <a16:creationId xmlns:a16="http://schemas.microsoft.com/office/drawing/2014/main" id="{765C8B43-413F-7A4C-9AFB-339458E2B001}"/>
              </a:ext>
            </a:extLst>
          </p:cNvPr>
          <p:cNvSpPr txBox="1"/>
          <p:nvPr/>
        </p:nvSpPr>
        <p:spPr>
          <a:xfrm>
            <a:off x="4156364" y="6021387"/>
            <a:ext cx="2290563" cy="369332"/>
          </a:xfrm>
          <a:prstGeom prst="rect">
            <a:avLst/>
          </a:prstGeom>
          <a:noFill/>
        </p:spPr>
        <p:txBody>
          <a:bodyPr wrap="none" rtlCol="0">
            <a:spAutoFit/>
          </a:bodyPr>
          <a:lstStyle/>
          <a:p>
            <a:r>
              <a:rPr lang="en-US" dirty="0"/>
              <a:t>Periods to wait for Loss</a:t>
            </a:r>
          </a:p>
        </p:txBody>
      </p:sp>
      <p:cxnSp>
        <p:nvCxnSpPr>
          <p:cNvPr id="26" name="Straight Arrow Connector 25">
            <a:extLst>
              <a:ext uri="{FF2B5EF4-FFF2-40B4-BE49-F238E27FC236}">
                <a16:creationId xmlns:a16="http://schemas.microsoft.com/office/drawing/2014/main" id="{4EBD83EE-0878-634B-A958-D45BC0506425}"/>
              </a:ext>
            </a:extLst>
          </p:cNvPr>
          <p:cNvCxnSpPr>
            <a:cxnSpLocks/>
          </p:cNvCxnSpPr>
          <p:nvPr/>
        </p:nvCxnSpPr>
        <p:spPr>
          <a:xfrm>
            <a:off x="3089564" y="5128958"/>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0C36DEAA-21A8-CE45-BEF2-04E684733212}"/>
              </a:ext>
            </a:extLst>
          </p:cNvPr>
          <p:cNvSpPr txBox="1"/>
          <p:nvPr/>
        </p:nvSpPr>
        <p:spPr>
          <a:xfrm>
            <a:off x="3803849" y="6410215"/>
            <a:ext cx="1661609" cy="369332"/>
          </a:xfrm>
          <a:prstGeom prst="rect">
            <a:avLst/>
          </a:prstGeom>
          <a:noFill/>
        </p:spPr>
        <p:txBody>
          <a:bodyPr wrap="none" rtlCol="0">
            <a:spAutoFit/>
          </a:bodyPr>
          <a:lstStyle/>
          <a:p>
            <a:r>
              <a:rPr lang="en-US" dirty="0"/>
              <a:t>Random weights</a:t>
            </a:r>
          </a:p>
        </p:txBody>
      </p:sp>
    </p:spTree>
    <p:extLst>
      <p:ext uri="{BB962C8B-B14F-4D97-AF65-F5344CB8AC3E}">
        <p14:creationId xmlns:p14="http://schemas.microsoft.com/office/powerpoint/2010/main" val="319591822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6"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7"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4"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5"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9"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0"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0"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1"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42"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3"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4"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5"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6"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7"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8"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9"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0"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1"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2"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3"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54"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5"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6"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7"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8"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9"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0"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1"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2"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3"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4"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5"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6"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grpSp>
      <p:grpSp>
        <p:nvGrpSpPr>
          <p:cNvPr id="68" name="Group 67">
            <a:extLst>
              <a:ext uri="{FF2B5EF4-FFF2-40B4-BE49-F238E27FC236}">
                <a16:creationId xmlns:a16="http://schemas.microsoft.com/office/drawing/2014/main" id="{9BE10567-6165-46A7-867D-4690A16B4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9" name="Rectangle 68">
              <a:extLst>
                <a:ext uri="{FF2B5EF4-FFF2-40B4-BE49-F238E27FC236}">
                  <a16:creationId xmlns:a16="http://schemas.microsoft.com/office/drawing/2014/main" id="{0F4DB1F4-429C-4C85-85D7-C4D81996D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Picture 2">
              <a:extLst>
                <a:ext uri="{FF2B5EF4-FFF2-40B4-BE49-F238E27FC236}">
                  <a16:creationId xmlns:a16="http://schemas.microsoft.com/office/drawing/2014/main" id="{159C0DA6-71D9-4C96-A774-7FADF5E0A4C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sp>
        <p:nvSpPr>
          <p:cNvPr id="72" name="Round Diagonal Corner Rectangle 7">
            <a:extLst>
              <a:ext uri="{FF2B5EF4-FFF2-40B4-BE49-F238E27FC236}">
                <a16:creationId xmlns:a16="http://schemas.microsoft.com/office/drawing/2014/main" id="{4B24F6DB-F114-44A7-BB56-D401884E4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4" name="Group 73">
            <a:extLst>
              <a:ext uri="{FF2B5EF4-FFF2-40B4-BE49-F238E27FC236}">
                <a16:creationId xmlns:a16="http://schemas.microsoft.com/office/drawing/2014/main" id="{4DB50ECD-225E-4F81-AF7B-706DD05F3B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a:effectLst/>
        </p:grpSpPr>
        <p:sp>
          <p:nvSpPr>
            <p:cNvPr id="75" name="Freeform 32">
              <a:extLst>
                <a:ext uri="{FF2B5EF4-FFF2-40B4-BE49-F238E27FC236}">
                  <a16:creationId xmlns:a16="http://schemas.microsoft.com/office/drawing/2014/main" id="{CBC3B006-1357-4969-BC3D-CDD91E492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6" name="Freeform 33">
              <a:extLst>
                <a:ext uri="{FF2B5EF4-FFF2-40B4-BE49-F238E27FC236}">
                  <a16:creationId xmlns:a16="http://schemas.microsoft.com/office/drawing/2014/main" id="{0D6E4F1D-B331-41B5-90EF-2236C1EE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7" name="Freeform 34">
              <a:extLst>
                <a:ext uri="{FF2B5EF4-FFF2-40B4-BE49-F238E27FC236}">
                  <a16:creationId xmlns:a16="http://schemas.microsoft.com/office/drawing/2014/main" id="{54A60014-21DF-44E5-9137-433571885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8" name="Freeform 37">
              <a:extLst>
                <a:ext uri="{FF2B5EF4-FFF2-40B4-BE49-F238E27FC236}">
                  <a16:creationId xmlns:a16="http://schemas.microsoft.com/office/drawing/2014/main" id="{40B768C0-B003-45F4-9A06-EA3509A90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5">
              <a:extLst>
                <a:ext uri="{FF2B5EF4-FFF2-40B4-BE49-F238E27FC236}">
                  <a16:creationId xmlns:a16="http://schemas.microsoft.com/office/drawing/2014/main" id="{5E479182-2054-4AD9-823D-81CFAD7F2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36">
              <a:extLst>
                <a:ext uri="{FF2B5EF4-FFF2-40B4-BE49-F238E27FC236}">
                  <a16:creationId xmlns:a16="http://schemas.microsoft.com/office/drawing/2014/main" id="{A7D912CF-756A-41F1-8BF1-5BA7D1BD05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Freeform 38">
              <a:extLst>
                <a:ext uri="{FF2B5EF4-FFF2-40B4-BE49-F238E27FC236}">
                  <a16:creationId xmlns:a16="http://schemas.microsoft.com/office/drawing/2014/main" id="{734B6F35-2160-44B1-AB00-F628C84B14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9">
              <a:extLst>
                <a:ext uri="{FF2B5EF4-FFF2-40B4-BE49-F238E27FC236}">
                  <a16:creationId xmlns:a16="http://schemas.microsoft.com/office/drawing/2014/main" id="{D8657E76-4F63-44FE-86C5-54CA174FC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40">
              <a:extLst>
                <a:ext uri="{FF2B5EF4-FFF2-40B4-BE49-F238E27FC236}">
                  <a16:creationId xmlns:a16="http://schemas.microsoft.com/office/drawing/2014/main" id="{482CEB8C-90E5-4152-8B52-A2881B98A3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Rectangle 41">
              <a:extLst>
                <a:ext uri="{FF2B5EF4-FFF2-40B4-BE49-F238E27FC236}">
                  <a16:creationId xmlns:a16="http://schemas.microsoft.com/office/drawing/2014/main" id="{85010FC2-BC4C-4692-876D-7FE363BFC6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2">
              <a:extLst>
                <a:ext uri="{FF2B5EF4-FFF2-40B4-BE49-F238E27FC236}">
                  <a16:creationId xmlns:a16="http://schemas.microsoft.com/office/drawing/2014/main" id="{714C1223-2B78-4715-9ACB-079A60D16D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3">
              <a:extLst>
                <a:ext uri="{FF2B5EF4-FFF2-40B4-BE49-F238E27FC236}">
                  <a16:creationId xmlns:a16="http://schemas.microsoft.com/office/drawing/2014/main" id="{1D9109D3-C92A-410B-9B43-5F02B2D84E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4">
              <a:extLst>
                <a:ext uri="{FF2B5EF4-FFF2-40B4-BE49-F238E27FC236}">
                  <a16:creationId xmlns:a16="http://schemas.microsoft.com/office/drawing/2014/main" id="{EF5B327A-A1AE-42F3-815E-84F4AA294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7">
              <a:extLst>
                <a:ext uri="{FF2B5EF4-FFF2-40B4-BE49-F238E27FC236}">
                  <a16:creationId xmlns:a16="http://schemas.microsoft.com/office/drawing/2014/main" id="{77738BDE-751F-4D4C-B4C4-C9DF3EA29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5">
              <a:extLst>
                <a:ext uri="{FF2B5EF4-FFF2-40B4-BE49-F238E27FC236}">
                  <a16:creationId xmlns:a16="http://schemas.microsoft.com/office/drawing/2014/main" id="{9C8C4AD6-72BF-490C-963C-97C7FD7E7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6">
              <a:extLst>
                <a:ext uri="{FF2B5EF4-FFF2-40B4-BE49-F238E27FC236}">
                  <a16:creationId xmlns:a16="http://schemas.microsoft.com/office/drawing/2014/main" id="{94990E31-5AA8-4502-A963-CE1B539DAC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8">
              <a:extLst>
                <a:ext uri="{FF2B5EF4-FFF2-40B4-BE49-F238E27FC236}">
                  <a16:creationId xmlns:a16="http://schemas.microsoft.com/office/drawing/2014/main" id="{9E703E9D-ED76-449C-A8C0-7A1E24B8B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39">
              <a:extLst>
                <a:ext uri="{FF2B5EF4-FFF2-40B4-BE49-F238E27FC236}">
                  <a16:creationId xmlns:a16="http://schemas.microsoft.com/office/drawing/2014/main" id="{C70A75E8-C815-4CCF-ABEE-83F19BFE0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Freeform 40">
              <a:extLst>
                <a:ext uri="{FF2B5EF4-FFF2-40B4-BE49-F238E27FC236}">
                  <a16:creationId xmlns:a16="http://schemas.microsoft.com/office/drawing/2014/main" id="{E15638E1-6A92-4D31-A034-853A65A754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4" name="Rectangle 41">
              <a:extLst>
                <a:ext uri="{FF2B5EF4-FFF2-40B4-BE49-F238E27FC236}">
                  <a16:creationId xmlns:a16="http://schemas.microsoft.com/office/drawing/2014/main" id="{EA3E8D58-D52B-4300-8A50-5696430D1A6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sp>
        <p:nvSpPr>
          <p:cNvPr id="4" name="Title 3">
            <a:extLst>
              <a:ext uri="{FF2B5EF4-FFF2-40B4-BE49-F238E27FC236}">
                <a16:creationId xmlns:a16="http://schemas.microsoft.com/office/drawing/2014/main" id="{1ACBDC03-E77F-024B-B72E-24B3E98A61BD}"/>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a:solidFill>
                  <a:srgbClr val="FFFFFF"/>
                </a:solidFill>
              </a:rPr>
              <a:t>Appendix</a:t>
            </a:r>
          </a:p>
        </p:txBody>
      </p:sp>
      <p:sp>
        <p:nvSpPr>
          <p:cNvPr id="5" name="Text Placeholder 4">
            <a:extLst>
              <a:ext uri="{FF2B5EF4-FFF2-40B4-BE49-F238E27FC236}">
                <a16:creationId xmlns:a16="http://schemas.microsoft.com/office/drawing/2014/main" id="{95BF8921-7C54-B247-9D03-E67C9AAF439F}"/>
              </a:ext>
            </a:extLst>
          </p:cNvPr>
          <p:cNvSpPr>
            <a:spLocks noGrp="1"/>
          </p:cNvSpPr>
          <p:nvPr>
            <p:ph type="body" idx="1"/>
          </p:nvPr>
        </p:nvSpPr>
        <p:spPr>
          <a:xfrm>
            <a:off x="2667001" y="3602038"/>
            <a:ext cx="6857999" cy="953029"/>
          </a:xfrm>
        </p:spPr>
        <p:txBody>
          <a:bodyPr vert="horz" lIns="91440" tIns="45720" rIns="91440" bIns="45720" rtlCol="0">
            <a:normAutofit/>
          </a:bodyPr>
          <a:lstStyle/>
          <a:p>
            <a:pPr algn="ctr"/>
            <a:r>
              <a:rPr lang="en-US" sz="2000" dirty="0">
                <a:solidFill>
                  <a:schemeClr val="bg2"/>
                </a:solidFill>
              </a:rPr>
              <a:t>Charts</a:t>
            </a:r>
          </a:p>
        </p:txBody>
      </p:sp>
    </p:spTree>
    <p:extLst>
      <p:ext uri="{BB962C8B-B14F-4D97-AF65-F5344CB8AC3E}">
        <p14:creationId xmlns:p14="http://schemas.microsoft.com/office/powerpoint/2010/main" val="255786685"/>
      </p:ext>
    </p:extLst>
  </p:cSld>
  <p:clrMapOvr>
    <a:overrideClrMapping bg1="lt1" tx1="dk1" bg2="lt2" tx2="dk2" accent1="accent1" accent2="accent2" accent3="accent3" accent4="accent4" accent5="accent5" accent6="accent6" hlink="hlink" folHlink="folHlink"/>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088AA-548B-F149-A557-3FF5F886959A}"/>
              </a:ext>
            </a:extLst>
          </p:cNvPr>
          <p:cNvSpPr>
            <a:spLocks noGrp="1"/>
          </p:cNvSpPr>
          <p:nvPr>
            <p:ph type="title"/>
          </p:nvPr>
        </p:nvSpPr>
        <p:spPr>
          <a:xfrm>
            <a:off x="1141413" y="618518"/>
            <a:ext cx="4459286" cy="1478570"/>
          </a:xfrm>
        </p:spPr>
        <p:txBody>
          <a:bodyPr vert="horz" lIns="91440" tIns="45720" rIns="91440" bIns="45720" rtlCol="0" anchor="ctr">
            <a:normAutofit/>
          </a:bodyPr>
          <a:lstStyle/>
          <a:p>
            <a:r>
              <a:rPr lang="en-US" sz="3200" dirty="0"/>
              <a:t>Lessons Learned Last time</a:t>
            </a:r>
          </a:p>
        </p:txBody>
      </p:sp>
      <p:sp>
        <p:nvSpPr>
          <p:cNvPr id="5" name="Rectangle 4">
            <a:extLst>
              <a:ext uri="{FF2B5EF4-FFF2-40B4-BE49-F238E27FC236}">
                <a16:creationId xmlns:a16="http://schemas.microsoft.com/office/drawing/2014/main" id="{E2F47E5A-7A94-1C47-844A-0E6A30BC18F0}"/>
              </a:ext>
            </a:extLst>
          </p:cNvPr>
          <p:cNvSpPr/>
          <p:nvPr/>
        </p:nvSpPr>
        <p:spPr>
          <a:xfrm>
            <a:off x="1141412" y="2249487"/>
            <a:ext cx="4459287" cy="3965046"/>
          </a:xfrm>
          <a:prstGeom prst="rect">
            <a:avLst/>
          </a:prstGeom>
        </p:spPr>
        <p:txBody>
          <a:bodyPr vert="horz" lIns="91440" tIns="45720" rIns="91440" bIns="45720" rtlCol="0">
            <a:normAutofit/>
          </a:bodyPr>
          <a:lstStyle/>
          <a:p>
            <a:pPr indent="-228600" defTabSz="914400">
              <a:lnSpc>
                <a:spcPct val="120000"/>
              </a:lnSpc>
              <a:spcBef>
                <a:spcPts val="900"/>
              </a:spcBef>
              <a:spcAft>
                <a:spcPts val="900"/>
              </a:spcAft>
              <a:buSzPct val="125000"/>
              <a:buFont typeface="Arial" panose="020B0604020202020204" pitchFamily="34" charset="0"/>
              <a:buChar char="•"/>
            </a:pPr>
            <a:r>
              <a:rPr lang="en-US" sz="2000"/>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p:txBody>
      </p:sp>
      <p:graphicFrame>
        <p:nvGraphicFramePr>
          <p:cNvPr id="4" name="Content Placeholder 3">
            <a:extLst>
              <a:ext uri="{FF2B5EF4-FFF2-40B4-BE49-F238E27FC236}">
                <a16:creationId xmlns:a16="http://schemas.microsoft.com/office/drawing/2014/main" id="{CDC1ED57-B0F7-664A-9FC8-B83470C53EE3}"/>
              </a:ext>
            </a:extLst>
          </p:cNvPr>
          <p:cNvGraphicFramePr>
            <a:graphicFrameLocks noGrp="1"/>
          </p:cNvGraphicFramePr>
          <p:nvPr>
            <p:ph idx="1"/>
          </p:nvPr>
        </p:nvGraphicFramePr>
        <p:xfrm>
          <a:off x="6096000" y="1940333"/>
          <a:ext cx="5456282" cy="2952389"/>
        </p:xfrm>
        <a:graphic>
          <a:graphicData uri="http://schemas.openxmlformats.org/drawingml/2006/table">
            <a:tbl>
              <a:tblPr firstRow="1" firstCol="1" bandRow="1">
                <a:solidFill>
                  <a:srgbClr val="F2F2F2">
                    <a:alpha val="30196"/>
                  </a:srgbClr>
                </a:solidFill>
                <a:tableStyleId>{5C22544A-7EE6-4342-B048-85BDC9FD1C3A}</a:tableStyleId>
              </a:tblPr>
              <a:tblGrid>
                <a:gridCol w="1121299">
                  <a:extLst>
                    <a:ext uri="{9D8B030D-6E8A-4147-A177-3AD203B41FA5}">
                      <a16:colId xmlns:a16="http://schemas.microsoft.com/office/drawing/2014/main" val="1754875104"/>
                    </a:ext>
                  </a:extLst>
                </a:gridCol>
                <a:gridCol w="838741">
                  <a:extLst>
                    <a:ext uri="{9D8B030D-6E8A-4147-A177-3AD203B41FA5}">
                      <a16:colId xmlns:a16="http://schemas.microsoft.com/office/drawing/2014/main" val="2870605434"/>
                    </a:ext>
                  </a:extLst>
                </a:gridCol>
                <a:gridCol w="647425">
                  <a:extLst>
                    <a:ext uri="{9D8B030D-6E8A-4147-A177-3AD203B41FA5}">
                      <a16:colId xmlns:a16="http://schemas.microsoft.com/office/drawing/2014/main" val="1981472939"/>
                    </a:ext>
                  </a:extLst>
                </a:gridCol>
                <a:gridCol w="1121299">
                  <a:extLst>
                    <a:ext uri="{9D8B030D-6E8A-4147-A177-3AD203B41FA5}">
                      <a16:colId xmlns:a16="http://schemas.microsoft.com/office/drawing/2014/main" val="3650332614"/>
                    </a:ext>
                  </a:extLst>
                </a:gridCol>
                <a:gridCol w="791648">
                  <a:extLst>
                    <a:ext uri="{9D8B030D-6E8A-4147-A177-3AD203B41FA5}">
                      <a16:colId xmlns:a16="http://schemas.microsoft.com/office/drawing/2014/main" val="2381706171"/>
                    </a:ext>
                  </a:extLst>
                </a:gridCol>
                <a:gridCol w="935870">
                  <a:extLst>
                    <a:ext uri="{9D8B030D-6E8A-4147-A177-3AD203B41FA5}">
                      <a16:colId xmlns:a16="http://schemas.microsoft.com/office/drawing/2014/main" val="3526136236"/>
                    </a:ext>
                  </a:extLst>
                </a:gridCol>
              </a:tblGrid>
              <a:tr h="871164">
                <a:tc>
                  <a:txBody>
                    <a:bodyPr/>
                    <a:lstStyle/>
                    <a:p>
                      <a:pPr marL="0" marR="0" algn="just">
                        <a:lnSpc>
                          <a:spcPct val="115000"/>
                        </a:lnSpc>
                        <a:spcBef>
                          <a:spcPts val="900"/>
                        </a:spcBef>
                        <a:spcAft>
                          <a:spcPts val="900"/>
                        </a:spcAft>
                      </a:pPr>
                      <a:r>
                        <a:rPr lang="en-US" sz="1300" b="0" cap="none" spc="0">
                          <a:solidFill>
                            <a:schemeClr val="bg1"/>
                          </a:solidFill>
                          <a:effectLst/>
                        </a:rPr>
                        <a:t>Sector</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9050" cap="flat" cmpd="sng" algn="ctr">
                      <a:noFill/>
                      <a:prstDash val="solid"/>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Expand Before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Contraction After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Expansion After 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540601135"/>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Real-estate</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38100" cmpd="sng">
                      <a:noFill/>
                    </a:lnT>
                    <a:lnB w="6350" cap="flat" cmpd="sng" algn="ctr">
                      <a:noFill/>
                      <a:prstDash val="solid"/>
                    </a:lnB>
                    <a:solidFill>
                      <a:srgbClr val="F2F2F2">
                        <a:alpha val="30196"/>
                      </a:srgbClr>
                    </a:solidFill>
                  </a:tcPr>
                </a:tc>
                <a:extLst>
                  <a:ext uri="{0D108BD9-81ED-4DB2-BD59-A6C34878D82A}">
                    <a16:rowId xmlns:a16="http://schemas.microsoft.com/office/drawing/2014/main" val="2070990146"/>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Technology</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30871999"/>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Industrials</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6350" cap="flat" cmpd="sng" algn="ctr">
                      <a:noFill/>
                      <a:prstDash val="solid"/>
                    </a:lnB>
                    <a:solidFill>
                      <a:srgbClr val="F2F2F2">
                        <a:alpha val="30196"/>
                      </a:srgbClr>
                    </a:solidFill>
                  </a:tcPr>
                </a:tc>
                <a:extLst>
                  <a:ext uri="{0D108BD9-81ED-4DB2-BD59-A6C34878D82A}">
                    <a16:rowId xmlns:a16="http://schemas.microsoft.com/office/drawing/2014/main" val="343180507"/>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Oil</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07689380"/>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Consumer</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38100" cap="flat" cmpd="sng" algn="ctr">
                      <a:noFill/>
                      <a:prstDash val="solid"/>
                    </a:lnB>
                    <a:solidFill>
                      <a:srgbClr val="F2F2F2">
                        <a:alpha val="30196"/>
                      </a:srgbClr>
                    </a:solidFill>
                  </a:tcPr>
                </a:tc>
                <a:extLst>
                  <a:ext uri="{0D108BD9-81ED-4DB2-BD59-A6C34878D82A}">
                    <a16:rowId xmlns:a16="http://schemas.microsoft.com/office/drawing/2014/main" val="565838128"/>
                  </a:ext>
                </a:extLst>
              </a:tr>
            </a:tbl>
          </a:graphicData>
        </a:graphic>
      </p:graphicFrame>
    </p:spTree>
    <p:extLst>
      <p:ext uri="{BB962C8B-B14F-4D97-AF65-F5344CB8AC3E}">
        <p14:creationId xmlns:p14="http://schemas.microsoft.com/office/powerpoint/2010/main" val="201656736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F60D1DD-8F1E-1941-83EF-8B93CFB56BE4}"/>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Correlation</a:t>
            </a:r>
          </a:p>
        </p:txBody>
      </p:sp>
      <p:sp>
        <p:nvSpPr>
          <p:cNvPr id="13" name="Content Placeholder 12">
            <a:extLst>
              <a:ext uri="{FF2B5EF4-FFF2-40B4-BE49-F238E27FC236}">
                <a16:creationId xmlns:a16="http://schemas.microsoft.com/office/drawing/2014/main" id="{1907A9E9-5D97-4598-9F2F-73745AACBAAB}"/>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Economic sentiment</a:t>
            </a:r>
          </a:p>
          <a:p>
            <a:r>
              <a:rPr lang="en-US" sz="1400" dirty="0">
                <a:solidFill>
                  <a:srgbClr val="FFFFFF"/>
                </a:solidFill>
              </a:rPr>
              <a:t>World conflict?</a:t>
            </a:r>
          </a:p>
          <a:p>
            <a:r>
              <a:rPr lang="en-US" sz="1400" dirty="0">
                <a:solidFill>
                  <a:srgbClr val="FFFFFF"/>
                </a:solidFill>
              </a:rPr>
              <a:t>Oil?</a:t>
            </a:r>
          </a:p>
          <a:p>
            <a:r>
              <a:rPr lang="en-US" sz="1400" dirty="0">
                <a:solidFill>
                  <a:srgbClr val="FFFFFF"/>
                </a:solidFill>
              </a:rPr>
              <a:t>Industrials?</a:t>
            </a:r>
          </a:p>
          <a:p>
            <a:r>
              <a:rPr lang="en-US" sz="1400" dirty="0">
                <a:solidFill>
                  <a:srgbClr val="FFFFFF"/>
                </a:solidFill>
              </a:rPr>
              <a:t>Technology?</a:t>
            </a:r>
          </a:p>
        </p:txBody>
      </p:sp>
      <p:grpSp>
        <p:nvGrpSpPr>
          <p:cNvPr id="24" name="Group 2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9" name="Content Placeholder 8">
            <a:extLst>
              <a:ext uri="{FF2B5EF4-FFF2-40B4-BE49-F238E27FC236}">
                <a16:creationId xmlns:a16="http://schemas.microsoft.com/office/drawing/2014/main" id="{C966D920-DB4F-5349-8677-4CCAD9394F86}"/>
              </a:ext>
            </a:extLst>
          </p:cNvPr>
          <p:cNvPicPr>
            <a:picLocks noChangeAspect="1"/>
          </p:cNvPicPr>
          <p:nvPr/>
        </p:nvPicPr>
        <p:blipFill>
          <a:blip r:embed="rId3"/>
          <a:stretch>
            <a:fillRect/>
          </a:stretch>
        </p:blipFill>
        <p:spPr>
          <a:xfrm>
            <a:off x="4052671" y="858922"/>
            <a:ext cx="8135185" cy="4840434"/>
          </a:xfrm>
          <a:prstGeom prst="rect">
            <a:avLst/>
          </a:prstGeom>
        </p:spPr>
      </p:pic>
      <p:sp>
        <p:nvSpPr>
          <p:cNvPr id="10" name="Rectangle 9">
            <a:extLst>
              <a:ext uri="{FF2B5EF4-FFF2-40B4-BE49-F238E27FC236}">
                <a16:creationId xmlns:a16="http://schemas.microsoft.com/office/drawing/2014/main" id="{081BCB18-0020-104C-B66F-68A4E82B6C06}"/>
              </a:ext>
            </a:extLst>
          </p:cNvPr>
          <p:cNvSpPr/>
          <p:nvPr/>
        </p:nvSpPr>
        <p:spPr>
          <a:xfrm>
            <a:off x="10857297" y="3452283"/>
            <a:ext cx="596766" cy="436323"/>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pic>
        <p:nvPicPr>
          <p:cNvPr id="75" name="Graphic 74" descr="Checkbox Checked with solid fill">
            <a:extLst>
              <a:ext uri="{FF2B5EF4-FFF2-40B4-BE49-F238E27FC236}">
                <a16:creationId xmlns:a16="http://schemas.microsoft.com/office/drawing/2014/main" id="{90EA4FD3-DB44-7A40-8403-23EA421CF78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77941" y="2204819"/>
            <a:ext cx="435747" cy="435747"/>
          </a:xfrm>
          <a:prstGeom prst="rect">
            <a:avLst/>
          </a:prstGeom>
        </p:spPr>
      </p:pic>
      <p:sp>
        <p:nvSpPr>
          <p:cNvPr id="11" name="TextBox 10">
            <a:extLst>
              <a:ext uri="{FF2B5EF4-FFF2-40B4-BE49-F238E27FC236}">
                <a16:creationId xmlns:a16="http://schemas.microsoft.com/office/drawing/2014/main" id="{BDAD44FF-F7EA-7D44-A5D6-6C4305E97FB6}"/>
              </a:ext>
            </a:extLst>
          </p:cNvPr>
          <p:cNvSpPr txBox="1"/>
          <p:nvPr/>
        </p:nvSpPr>
        <p:spPr>
          <a:xfrm>
            <a:off x="4117534" y="5909345"/>
            <a:ext cx="6156237" cy="646331"/>
          </a:xfrm>
          <a:prstGeom prst="rect">
            <a:avLst/>
          </a:prstGeom>
          <a:noFill/>
        </p:spPr>
        <p:txBody>
          <a:bodyPr wrap="none" rtlCol="0">
            <a:spAutoFit/>
          </a:bodyPr>
          <a:lstStyle/>
          <a:p>
            <a:r>
              <a:rPr lang="en-US" dirty="0"/>
              <a:t>Look at multidimensional on sentiment (not just positive/negative) </a:t>
            </a:r>
          </a:p>
          <a:p>
            <a:r>
              <a:rPr lang="en-US"/>
              <a:t>– </a:t>
            </a:r>
            <a:r>
              <a:rPr lang="en-US" dirty="0"/>
              <a:t>are there </a:t>
            </a:r>
            <a:r>
              <a:rPr lang="en-US"/>
              <a:t>elements beyond </a:t>
            </a:r>
            <a:r>
              <a:rPr lang="en-US" dirty="0"/>
              <a:t>an aggregate sentiment?</a:t>
            </a:r>
          </a:p>
        </p:txBody>
      </p:sp>
    </p:spTree>
    <p:extLst>
      <p:ext uri="{BB962C8B-B14F-4D97-AF65-F5344CB8AC3E}">
        <p14:creationId xmlns:p14="http://schemas.microsoft.com/office/powerpoint/2010/main" val="2071001774"/>
      </p:ext>
    </p:extLst>
  </p:cSld>
  <p:clrMapOvr>
    <a:overrideClrMapping bg1="lt1" tx1="dk1" bg2="lt2" tx2="dk2" accent1="accent1" accent2="accent2" accent3="accent3" accent4="accent4" accent5="accent5" accent6="accent6" hlink="hlink" folHlink="folHlink"/>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71770-5E61-F84B-A011-1CDD74E6D800}"/>
              </a:ext>
            </a:extLst>
          </p:cNvPr>
          <p:cNvSpPr>
            <a:spLocks noGrp="1"/>
          </p:cNvSpPr>
          <p:nvPr>
            <p:ph type="title"/>
          </p:nvPr>
        </p:nvSpPr>
        <p:spPr>
          <a:xfrm>
            <a:off x="1141413" y="618518"/>
            <a:ext cx="4459286" cy="1478570"/>
          </a:xfrm>
        </p:spPr>
        <p:txBody>
          <a:bodyPr>
            <a:normAutofit/>
          </a:bodyPr>
          <a:lstStyle/>
          <a:p>
            <a:r>
              <a:rPr lang="en-US" sz="3200" dirty="0"/>
              <a:t>Problem statement prediction</a:t>
            </a:r>
          </a:p>
        </p:txBody>
      </p:sp>
      <p:sp>
        <p:nvSpPr>
          <p:cNvPr id="3" name="Content Placeholder 2">
            <a:extLst>
              <a:ext uri="{FF2B5EF4-FFF2-40B4-BE49-F238E27FC236}">
                <a16:creationId xmlns:a16="http://schemas.microsoft.com/office/drawing/2014/main" id="{0362B61B-BB5D-6D46-AC5D-605439829970}"/>
              </a:ext>
            </a:extLst>
          </p:cNvPr>
          <p:cNvSpPr>
            <a:spLocks noGrp="1"/>
          </p:cNvSpPr>
          <p:nvPr>
            <p:ph idx="1"/>
          </p:nvPr>
        </p:nvSpPr>
        <p:spPr>
          <a:xfrm>
            <a:off x="1141412" y="2249487"/>
            <a:ext cx="4459287" cy="3965046"/>
          </a:xfrm>
        </p:spPr>
        <p:txBody>
          <a:bodyPr>
            <a:normAutofit/>
          </a:bodyPr>
          <a:lstStyle/>
          <a:p>
            <a:pPr>
              <a:lnSpc>
                <a:spcPct val="110000"/>
              </a:lnSpc>
            </a:pPr>
            <a:r>
              <a:rPr lang="en-US" sz="1400" dirty="0"/>
              <a:t>Our approach seeks to identify shifting economic phase and provide a framework for making asset allocation decisions according to the probability that asset may outperform or underperform.</a:t>
            </a:r>
          </a:p>
          <a:p>
            <a:pPr lvl="1">
              <a:lnSpc>
                <a:spcPct val="110000"/>
              </a:lnSpc>
            </a:pPr>
            <a:r>
              <a:rPr lang="en-US" sz="1400" dirty="0"/>
              <a:t>In intermediate-term how is asset performance driven by interest rates and inflation?</a:t>
            </a:r>
          </a:p>
          <a:p>
            <a:pPr lvl="1">
              <a:lnSpc>
                <a:spcPct val="110000"/>
              </a:lnSpc>
            </a:pPr>
            <a:r>
              <a:rPr lang="en-US" sz="1400" dirty="0"/>
              <a:t>Can we determine sector performance based on the business cycle (early, mid, late, recession)?</a:t>
            </a:r>
          </a:p>
          <a:p>
            <a:pPr lvl="1">
              <a:lnSpc>
                <a:spcPct val="110000"/>
              </a:lnSpc>
            </a:pPr>
            <a:r>
              <a:rPr lang="en-US" sz="1400" dirty="0"/>
              <a:t>Can we manage extrapolation bias (too much emphasis on recent price movements)?</a:t>
            </a:r>
          </a:p>
          <a:p>
            <a:pPr lvl="1">
              <a:lnSpc>
                <a:spcPct val="110000"/>
              </a:lnSpc>
            </a:pPr>
            <a:r>
              <a:rPr lang="en-US" sz="1400" dirty="0"/>
              <a:t>Can we improve accuracy of phase identification?</a:t>
            </a:r>
          </a:p>
          <a:p>
            <a:pPr>
              <a:lnSpc>
                <a:spcPct val="110000"/>
              </a:lnSpc>
            </a:pPr>
            <a:endParaRPr lang="en-US" sz="1400" dirty="0"/>
          </a:p>
        </p:txBody>
      </p:sp>
      <p:pic>
        <p:nvPicPr>
          <p:cNvPr id="2049" name="Picture 4" descr="Image result for business cycle impact on asset classes">
            <a:extLst>
              <a:ext uri="{FF2B5EF4-FFF2-40B4-BE49-F238E27FC236}">
                <a16:creationId xmlns:a16="http://schemas.microsoft.com/office/drawing/2014/main" id="{702783B8-BA7B-4045-A51B-02EB85B0AA0A}"/>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tretch>
            <a:fillRect/>
          </a:stretch>
        </p:blipFill>
        <p:spPr bwMode="auto">
          <a:xfrm>
            <a:off x="6096000" y="1970611"/>
            <a:ext cx="5456279" cy="2891828"/>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Rectangle 2">
            <a:extLst>
              <a:ext uri="{FF2B5EF4-FFF2-40B4-BE49-F238E27FC236}">
                <a16:creationId xmlns:a16="http://schemas.microsoft.com/office/drawing/2014/main" id="{3ED35D30-86AC-504F-9C4A-58B8BD4C7C3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5105281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74E7B-8606-E543-8D2D-CD0128CAFA95}"/>
              </a:ext>
            </a:extLst>
          </p:cNvPr>
          <p:cNvSpPr>
            <a:spLocks noGrp="1"/>
          </p:cNvSpPr>
          <p:nvPr>
            <p:ph type="title"/>
          </p:nvPr>
        </p:nvSpPr>
        <p:spPr/>
        <p:txBody>
          <a:bodyPr/>
          <a:lstStyle/>
          <a:p>
            <a:r>
              <a:rPr lang="en-US" dirty="0"/>
              <a:t>Dataset – Federal reserve</a:t>
            </a:r>
          </a:p>
        </p:txBody>
      </p:sp>
      <p:sp>
        <p:nvSpPr>
          <p:cNvPr id="3" name="Content Placeholder 2">
            <a:extLst>
              <a:ext uri="{FF2B5EF4-FFF2-40B4-BE49-F238E27FC236}">
                <a16:creationId xmlns:a16="http://schemas.microsoft.com/office/drawing/2014/main" id="{D5CFFA1B-5429-A045-8F72-892F910CA645}"/>
              </a:ext>
            </a:extLst>
          </p:cNvPr>
          <p:cNvSpPr>
            <a:spLocks noGrp="1"/>
          </p:cNvSpPr>
          <p:nvPr>
            <p:ph idx="1"/>
          </p:nvPr>
        </p:nvSpPr>
        <p:spPr>
          <a:xfrm>
            <a:off x="1141412" y="2249486"/>
            <a:ext cx="9905999" cy="4240213"/>
          </a:xfrm>
        </p:spPr>
        <p:txBody>
          <a:bodyPr>
            <a:normAutofit/>
          </a:bodyPr>
          <a:lstStyle/>
          <a:p>
            <a:r>
              <a:rPr lang="en-US" sz="1000" dirty="0"/>
              <a:t>Table that shows all macro, all sector and broad asset classes </a:t>
            </a:r>
          </a:p>
          <a:p>
            <a:pPr lvl="1"/>
            <a:r>
              <a:rPr lang="en-US" sz="1000" dirty="0"/>
              <a:t>Crude Oil (</a:t>
            </a:r>
            <a:r>
              <a:rPr lang="en-US" sz="1000" dirty="0">
                <a:hlinkClick r:id="rId3"/>
              </a:rPr>
              <a:t>https://fred.stlouisfed.org/series/DCOILWTICO</a:t>
            </a:r>
            <a:r>
              <a:rPr lang="en-US" sz="1000" dirty="0"/>
              <a:t>) – 1986 - 2021</a:t>
            </a:r>
          </a:p>
          <a:p>
            <a:pPr lvl="2"/>
            <a:r>
              <a:rPr lang="en-US" sz="1000" dirty="0"/>
              <a:t>Dollars per barrel</a:t>
            </a:r>
          </a:p>
          <a:p>
            <a:pPr lvl="1"/>
            <a:r>
              <a:rPr lang="en-US" sz="1000" dirty="0"/>
              <a:t>Inflation (</a:t>
            </a:r>
            <a:r>
              <a:rPr lang="en-US" sz="1000" dirty="0">
                <a:hlinkClick r:id="rId4"/>
              </a:rPr>
              <a:t>https://fred.stlouisfed.org/series/T10YIE</a:t>
            </a:r>
            <a:r>
              <a:rPr lang="en-US" sz="1000" dirty="0"/>
              <a:t>) -2003 .- 2021</a:t>
            </a:r>
          </a:p>
          <a:p>
            <a:pPr lvl="2"/>
            <a:r>
              <a:rPr lang="en-US" sz="1000" dirty="0"/>
              <a:t>The latest value implies what market participants expect inflation to be in the next 10 years, on average</a:t>
            </a:r>
          </a:p>
          <a:p>
            <a:pPr lvl="1"/>
            <a:r>
              <a:rPr lang="en-US" sz="1000" dirty="0"/>
              <a:t>CPI (</a:t>
            </a:r>
            <a:r>
              <a:rPr lang="en-US" sz="1000" dirty="0">
                <a:hlinkClick r:id="rId5"/>
              </a:rPr>
              <a:t>https://fred.stlouisfed.org/series/CPIAUCSL</a:t>
            </a:r>
            <a:r>
              <a:rPr lang="en-US" sz="1000" dirty="0"/>
              <a:t>) - 1947 – 2021</a:t>
            </a:r>
          </a:p>
          <a:p>
            <a:pPr lvl="2"/>
            <a:r>
              <a:rPr lang="en-US" sz="1000" dirty="0"/>
              <a:t>A measure of the average monthly change in the price for goods and services paid by urban consumers between any two time periods. It can also represent the buying habits of urban consumer</a:t>
            </a:r>
          </a:p>
          <a:p>
            <a:pPr lvl="1"/>
            <a:r>
              <a:rPr lang="en-US" sz="1000" dirty="0"/>
              <a:t>Trade Weighted Dollar Index (</a:t>
            </a:r>
            <a:r>
              <a:rPr lang="en-US" sz="1000" dirty="0">
                <a:hlinkClick r:id="rId6"/>
              </a:rPr>
              <a:t>https://fred.stlouisfed.org/series/DTWEXAFEGS</a:t>
            </a:r>
            <a:r>
              <a:rPr lang="en-US" sz="1000" dirty="0"/>
              <a:t>) – 2006 – 2021</a:t>
            </a:r>
          </a:p>
          <a:p>
            <a:pPr lvl="2"/>
            <a:r>
              <a:rPr lang="en-US" sz="1000" dirty="0"/>
              <a:t>A measure of the US dollar to other world currencies</a:t>
            </a:r>
          </a:p>
          <a:p>
            <a:pPr lvl="1"/>
            <a:r>
              <a:rPr lang="en-US" sz="1000" dirty="0"/>
              <a:t>Real Gross Domestic Product (</a:t>
            </a:r>
            <a:r>
              <a:rPr lang="en-US" sz="1000" dirty="0">
                <a:hlinkClick r:id="rId7"/>
              </a:rPr>
              <a:t>https://fred.stlouisfed.org/series/A191RL1Q225SBEA</a:t>
            </a:r>
            <a:r>
              <a:rPr lang="en-US" sz="1000" dirty="0"/>
              <a:t>) – 1947 - 2021</a:t>
            </a:r>
          </a:p>
          <a:p>
            <a:pPr lvl="2"/>
            <a:r>
              <a:rPr lang="en-US" sz="1000" dirty="0"/>
              <a:t>Gross domestic product (GDP) is the value of the goods and services produced by the nation's economy less the value of the goods and services used up in production</a:t>
            </a:r>
          </a:p>
          <a:p>
            <a:pPr lvl="1"/>
            <a:r>
              <a:rPr lang="en-US" sz="1000" dirty="0"/>
              <a:t>Unemployment (</a:t>
            </a:r>
            <a:r>
              <a:rPr lang="en-US" sz="1000" dirty="0">
                <a:hlinkClick r:id="rId8"/>
              </a:rPr>
              <a:t>https://fred.stlouisfed.org/series/UNRATE</a:t>
            </a:r>
            <a:r>
              <a:rPr lang="en-US" sz="1000" dirty="0"/>
              <a:t>) – 1948 – 2021</a:t>
            </a:r>
          </a:p>
          <a:p>
            <a:pPr lvl="2"/>
            <a:r>
              <a:rPr lang="en-US" sz="1000" dirty="0"/>
              <a:t>The unemployment rate represents the number of unemployed as a percentage of the labor force</a:t>
            </a:r>
          </a:p>
          <a:p>
            <a:pPr lvl="1"/>
            <a:r>
              <a:rPr lang="en-US" sz="1000" dirty="0"/>
              <a:t>Recession Data (</a:t>
            </a:r>
            <a:r>
              <a:rPr lang="en-US" sz="1000" dirty="0">
                <a:hlinkClick r:id="rId9"/>
              </a:rPr>
              <a:t>https://fred.stlouisfed.org/series/USREC</a:t>
            </a:r>
            <a:r>
              <a:rPr lang="en-US" sz="1000" dirty="0"/>
              <a:t>) – 1854 – 2021</a:t>
            </a:r>
          </a:p>
          <a:p>
            <a:pPr lvl="2"/>
            <a:r>
              <a:rPr lang="en-US" sz="1000" dirty="0"/>
              <a:t>This time series is an interpretation of US Business Cycle Expansions and Contractions data provided by </a:t>
            </a:r>
            <a:r>
              <a:rPr lang="en-US" sz="1000" dirty="0">
                <a:hlinkClick r:id="rId10"/>
              </a:rPr>
              <a:t>The National Bureau of Economic Research</a:t>
            </a:r>
            <a:r>
              <a:rPr lang="en-US" sz="1000" dirty="0"/>
              <a:t> </a:t>
            </a:r>
          </a:p>
        </p:txBody>
      </p:sp>
      <p:graphicFrame>
        <p:nvGraphicFramePr>
          <p:cNvPr id="4" name="Table 4">
            <a:extLst>
              <a:ext uri="{FF2B5EF4-FFF2-40B4-BE49-F238E27FC236}">
                <a16:creationId xmlns:a16="http://schemas.microsoft.com/office/drawing/2014/main" id="{541792F3-2510-B140-BC8B-DEC085379C3C}"/>
              </a:ext>
            </a:extLst>
          </p:cNvPr>
          <p:cNvGraphicFramePr>
            <a:graphicFrameLocks noGrp="1"/>
          </p:cNvGraphicFramePr>
          <p:nvPr/>
        </p:nvGraphicFramePr>
        <p:xfrm>
          <a:off x="736600" y="1726248"/>
          <a:ext cx="11061702" cy="37084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3365904012"/>
                    </a:ext>
                  </a:extLst>
                </a:gridCol>
                <a:gridCol w="1270000">
                  <a:extLst>
                    <a:ext uri="{9D8B030D-6E8A-4147-A177-3AD203B41FA5}">
                      <a16:colId xmlns:a16="http://schemas.microsoft.com/office/drawing/2014/main" val="240946553"/>
                    </a:ext>
                  </a:extLst>
                </a:gridCol>
                <a:gridCol w="774700">
                  <a:extLst>
                    <a:ext uri="{9D8B030D-6E8A-4147-A177-3AD203B41FA5}">
                      <a16:colId xmlns:a16="http://schemas.microsoft.com/office/drawing/2014/main" val="2655343129"/>
                    </a:ext>
                  </a:extLst>
                </a:gridCol>
                <a:gridCol w="1587500">
                  <a:extLst>
                    <a:ext uri="{9D8B030D-6E8A-4147-A177-3AD203B41FA5}">
                      <a16:colId xmlns:a16="http://schemas.microsoft.com/office/drawing/2014/main" val="2832808057"/>
                    </a:ext>
                  </a:extLst>
                </a:gridCol>
                <a:gridCol w="1066800">
                  <a:extLst>
                    <a:ext uri="{9D8B030D-6E8A-4147-A177-3AD203B41FA5}">
                      <a16:colId xmlns:a16="http://schemas.microsoft.com/office/drawing/2014/main" val="1753889333"/>
                    </a:ext>
                  </a:extLst>
                </a:gridCol>
                <a:gridCol w="2571751">
                  <a:extLst>
                    <a:ext uri="{9D8B030D-6E8A-4147-A177-3AD203B41FA5}">
                      <a16:colId xmlns:a16="http://schemas.microsoft.com/office/drawing/2014/main" val="3630363454"/>
                    </a:ext>
                  </a:extLst>
                </a:gridCol>
                <a:gridCol w="2571751">
                  <a:extLst>
                    <a:ext uri="{9D8B030D-6E8A-4147-A177-3AD203B41FA5}">
                      <a16:colId xmlns:a16="http://schemas.microsoft.com/office/drawing/2014/main" val="1491761191"/>
                    </a:ext>
                  </a:extLst>
                </a:gridCol>
              </a:tblGrid>
              <a:tr h="370840">
                <a:tc>
                  <a:txBody>
                    <a:bodyPr/>
                    <a:lstStyle/>
                    <a:p>
                      <a:r>
                        <a:rPr lang="en-US" dirty="0"/>
                        <a:t>Oil</a:t>
                      </a:r>
                    </a:p>
                  </a:txBody>
                  <a:tcPr/>
                </a:tc>
                <a:tc>
                  <a:txBody>
                    <a:bodyPr/>
                    <a:lstStyle/>
                    <a:p>
                      <a:r>
                        <a:rPr lang="en-US" dirty="0"/>
                        <a:t>Inflation</a:t>
                      </a:r>
                    </a:p>
                  </a:txBody>
                  <a:tcPr/>
                </a:tc>
                <a:tc>
                  <a:txBody>
                    <a:bodyPr/>
                    <a:lstStyle/>
                    <a:p>
                      <a:r>
                        <a:rPr lang="en-US" dirty="0"/>
                        <a:t>CPI</a:t>
                      </a:r>
                    </a:p>
                  </a:txBody>
                  <a:tcPr/>
                </a:tc>
                <a:tc>
                  <a:txBody>
                    <a:bodyPr/>
                    <a:lstStyle/>
                    <a:p>
                      <a:r>
                        <a:rPr lang="en-US" dirty="0"/>
                        <a:t>Dollar Index</a:t>
                      </a:r>
                    </a:p>
                  </a:txBody>
                  <a:tcPr/>
                </a:tc>
                <a:tc>
                  <a:txBody>
                    <a:bodyPr/>
                    <a:lstStyle/>
                    <a:p>
                      <a:r>
                        <a:rPr lang="en-US" dirty="0"/>
                        <a:t>GDP</a:t>
                      </a:r>
                    </a:p>
                  </a:txBody>
                  <a:tcPr/>
                </a:tc>
                <a:tc>
                  <a:txBody>
                    <a:bodyPr/>
                    <a:lstStyle/>
                    <a:p>
                      <a:r>
                        <a:rPr lang="en-US" dirty="0"/>
                        <a:t>Unemployment</a:t>
                      </a:r>
                    </a:p>
                  </a:txBody>
                  <a:tcPr/>
                </a:tc>
                <a:tc>
                  <a:txBody>
                    <a:bodyPr/>
                    <a:lstStyle/>
                    <a:p>
                      <a:r>
                        <a:rPr lang="en-US" dirty="0"/>
                        <a:t>Business Cycle</a:t>
                      </a:r>
                    </a:p>
                  </a:txBody>
                  <a:tcPr/>
                </a:tc>
                <a:extLst>
                  <a:ext uri="{0D108BD9-81ED-4DB2-BD59-A6C34878D82A}">
                    <a16:rowId xmlns:a16="http://schemas.microsoft.com/office/drawing/2014/main" val="2594476964"/>
                  </a:ext>
                </a:extLst>
              </a:tr>
            </a:tbl>
          </a:graphicData>
        </a:graphic>
      </p:graphicFrame>
    </p:spTree>
    <p:extLst>
      <p:ext uri="{BB962C8B-B14F-4D97-AF65-F5344CB8AC3E}">
        <p14:creationId xmlns:p14="http://schemas.microsoft.com/office/powerpoint/2010/main" val="36700475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FE87-0DC5-2043-9A79-8AC496FE1B06}"/>
              </a:ext>
            </a:extLst>
          </p:cNvPr>
          <p:cNvSpPr>
            <a:spLocks noGrp="1"/>
          </p:cNvSpPr>
          <p:nvPr>
            <p:ph type="title"/>
          </p:nvPr>
        </p:nvSpPr>
        <p:spPr>
          <a:xfrm>
            <a:off x="1141413" y="618518"/>
            <a:ext cx="9905998" cy="1478570"/>
          </a:xfrm>
        </p:spPr>
        <p:txBody>
          <a:bodyPr>
            <a:normAutofit/>
          </a:bodyPr>
          <a:lstStyle/>
          <a:p>
            <a:r>
              <a:rPr lang="en-US" dirty="0"/>
              <a:t>Sector data – Yahoo time series</a:t>
            </a:r>
          </a:p>
        </p:txBody>
      </p:sp>
      <p:graphicFrame>
        <p:nvGraphicFramePr>
          <p:cNvPr id="4" name="Content Placeholder 3">
            <a:extLst>
              <a:ext uri="{FF2B5EF4-FFF2-40B4-BE49-F238E27FC236}">
                <a16:creationId xmlns:a16="http://schemas.microsoft.com/office/drawing/2014/main" id="{90E1A815-77B2-284F-ADBF-7A743FAEBA65}"/>
              </a:ext>
            </a:extLst>
          </p:cNvPr>
          <p:cNvGraphicFramePr>
            <a:graphicFrameLocks noGrp="1"/>
          </p:cNvGraphicFramePr>
          <p:nvPr>
            <p:ph idx="1"/>
          </p:nvPr>
        </p:nvGraphicFramePr>
        <p:xfrm>
          <a:off x="2030464" y="2612783"/>
          <a:ext cx="8127896" cy="3991302"/>
        </p:xfrm>
        <a:graphic>
          <a:graphicData uri="http://schemas.openxmlformats.org/drawingml/2006/table">
            <a:tbl>
              <a:tblPr>
                <a:tableStyleId>{08FB837D-C827-4EFA-A057-4D05807E0F7C}</a:tableStyleId>
              </a:tblPr>
              <a:tblGrid>
                <a:gridCol w="3684555">
                  <a:extLst>
                    <a:ext uri="{9D8B030D-6E8A-4147-A177-3AD203B41FA5}">
                      <a16:colId xmlns:a16="http://schemas.microsoft.com/office/drawing/2014/main" val="1990999916"/>
                    </a:ext>
                  </a:extLst>
                </a:gridCol>
                <a:gridCol w="4443341">
                  <a:extLst>
                    <a:ext uri="{9D8B030D-6E8A-4147-A177-3AD203B41FA5}">
                      <a16:colId xmlns:a16="http://schemas.microsoft.com/office/drawing/2014/main" val="1549144733"/>
                    </a:ext>
                  </a:extLst>
                </a:gridCol>
              </a:tblGrid>
              <a:tr h="241748">
                <a:tc>
                  <a:txBody>
                    <a:bodyPr/>
                    <a:lstStyle/>
                    <a:p>
                      <a:pPr algn="l" fontAlgn="t">
                        <a:spcBef>
                          <a:spcPts val="0"/>
                        </a:spcBef>
                        <a:spcAft>
                          <a:spcPts val="1000"/>
                        </a:spcAft>
                      </a:pPr>
                      <a:r>
                        <a:rPr lang="en-US" sz="1800" b="1" u="none" strike="noStrike">
                          <a:effectLst/>
                          <a:latin typeface="+mn-lt"/>
                        </a:rPr>
                        <a:t>ETF</a:t>
                      </a:r>
                      <a:endParaRPr lang="en-US" sz="1800" b="0" i="0" u="none" strike="noStrike">
                        <a:effectLst/>
                        <a:latin typeface="+mn-lt"/>
                      </a:endParaRPr>
                    </a:p>
                  </a:txBody>
                  <a:tcPr marL="77566" marR="77566" marT="10773" marB="0"/>
                </a:tc>
                <a:tc>
                  <a:txBody>
                    <a:bodyPr/>
                    <a:lstStyle/>
                    <a:p>
                      <a:pPr algn="l" fontAlgn="t">
                        <a:spcBef>
                          <a:spcPts val="0"/>
                        </a:spcBef>
                        <a:spcAft>
                          <a:spcPts val="1000"/>
                        </a:spcAft>
                      </a:pPr>
                      <a:r>
                        <a:rPr lang="en-US" sz="1800" b="1" u="none" strike="noStrike">
                          <a:effectLst/>
                          <a:latin typeface="+mn-lt"/>
                        </a:rPr>
                        <a:t>Sector</a:t>
                      </a:r>
                      <a:endParaRPr lang="en-US" sz="1800" b="0" i="0" u="none" strike="noStrike">
                        <a:effectLst/>
                        <a:latin typeface="+mn-lt"/>
                      </a:endParaRPr>
                    </a:p>
                  </a:txBody>
                  <a:tcPr marL="77566" marR="77566" marT="10773" marB="0"/>
                </a:tc>
                <a:extLst>
                  <a:ext uri="{0D108BD9-81ED-4DB2-BD59-A6C34878D82A}">
                    <a16:rowId xmlns:a16="http://schemas.microsoft.com/office/drawing/2014/main" val="75224107"/>
                  </a:ext>
                </a:extLst>
              </a:tr>
              <a:tr h="241748">
                <a:tc>
                  <a:txBody>
                    <a:bodyPr/>
                    <a:lstStyle/>
                    <a:p>
                      <a:pPr algn="l" fontAlgn="t">
                        <a:spcBef>
                          <a:spcPts val="0"/>
                        </a:spcBef>
                        <a:spcAft>
                          <a:spcPts val="1000"/>
                        </a:spcAft>
                      </a:pPr>
                      <a:r>
                        <a:rPr lang="en-US" sz="1800" b="0" u="none" strike="noStrike" dirty="0">
                          <a:effectLst/>
                          <a:latin typeface="+mn-lt"/>
                        </a:rPr>
                        <a:t>XLE (Energy Select)</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Energy</a:t>
                      </a:r>
                      <a:endParaRPr lang="en-US" sz="1800" b="0" i="0" u="none" strike="noStrike">
                        <a:effectLst/>
                        <a:latin typeface="+mn-lt"/>
                      </a:endParaRPr>
                    </a:p>
                  </a:txBody>
                  <a:tcPr marL="77566" marR="77566" marT="10773" marB="0"/>
                </a:tc>
                <a:extLst>
                  <a:ext uri="{0D108BD9-81ED-4DB2-BD59-A6C34878D82A}">
                    <a16:rowId xmlns:a16="http://schemas.microsoft.com/office/drawing/2014/main" val="569935732"/>
                  </a:ext>
                </a:extLst>
              </a:tr>
              <a:tr h="241748">
                <a:tc>
                  <a:txBody>
                    <a:bodyPr/>
                    <a:lstStyle/>
                    <a:p>
                      <a:pPr algn="l" fontAlgn="t">
                        <a:spcBef>
                          <a:spcPts val="0"/>
                        </a:spcBef>
                        <a:spcAft>
                          <a:spcPts val="1000"/>
                        </a:spcAft>
                      </a:pPr>
                      <a:r>
                        <a:rPr lang="en-US" sz="1800" b="0" u="none" strike="noStrike" dirty="0">
                          <a:effectLst/>
                          <a:latin typeface="+mn-lt"/>
                        </a:rPr>
                        <a:t>GDX (Gold)</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Gold Miners</a:t>
                      </a:r>
                      <a:endParaRPr lang="en-US" sz="1800" b="0" i="0" u="none" strike="noStrike">
                        <a:effectLst/>
                        <a:latin typeface="+mn-lt"/>
                      </a:endParaRPr>
                    </a:p>
                  </a:txBody>
                  <a:tcPr marL="77566" marR="77566" marT="10773" marB="0"/>
                </a:tc>
                <a:extLst>
                  <a:ext uri="{0D108BD9-81ED-4DB2-BD59-A6C34878D82A}">
                    <a16:rowId xmlns:a16="http://schemas.microsoft.com/office/drawing/2014/main" val="3207144353"/>
                  </a:ext>
                </a:extLst>
              </a:tr>
              <a:tr h="241748">
                <a:tc>
                  <a:txBody>
                    <a:bodyPr/>
                    <a:lstStyle/>
                    <a:p>
                      <a:pPr algn="l" fontAlgn="t">
                        <a:spcBef>
                          <a:spcPts val="0"/>
                        </a:spcBef>
                        <a:spcAft>
                          <a:spcPts val="1000"/>
                        </a:spcAft>
                      </a:pPr>
                      <a:r>
                        <a:rPr lang="en-US" sz="1800" b="0" u="none" strike="noStrike" dirty="0">
                          <a:effectLst/>
                          <a:latin typeface="+mn-lt"/>
                        </a:rPr>
                        <a:t>XLB</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Materials</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526320312"/>
                  </a:ext>
                </a:extLst>
              </a:tr>
              <a:tr h="241748">
                <a:tc>
                  <a:txBody>
                    <a:bodyPr/>
                    <a:lstStyle/>
                    <a:p>
                      <a:pPr algn="l" fontAlgn="t">
                        <a:spcBef>
                          <a:spcPts val="0"/>
                        </a:spcBef>
                        <a:spcAft>
                          <a:spcPts val="1000"/>
                        </a:spcAft>
                      </a:pPr>
                      <a:r>
                        <a:rPr lang="en-US" sz="1800" b="0" u="none" strike="noStrike" dirty="0">
                          <a:effectLst/>
                          <a:latin typeface="+mn-lt"/>
                        </a:rPr>
                        <a:t>DIA</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Industrials</a:t>
                      </a:r>
                      <a:endParaRPr lang="en-US" sz="1800" b="0" i="0" u="none" strike="noStrike">
                        <a:effectLst/>
                        <a:latin typeface="+mn-lt"/>
                      </a:endParaRPr>
                    </a:p>
                  </a:txBody>
                  <a:tcPr marL="77566" marR="77566" marT="10773" marB="0"/>
                </a:tc>
                <a:extLst>
                  <a:ext uri="{0D108BD9-81ED-4DB2-BD59-A6C34878D82A}">
                    <a16:rowId xmlns:a16="http://schemas.microsoft.com/office/drawing/2014/main" val="2252681456"/>
                  </a:ext>
                </a:extLst>
              </a:tr>
              <a:tr h="241748">
                <a:tc>
                  <a:txBody>
                    <a:bodyPr/>
                    <a:lstStyle/>
                    <a:p>
                      <a:pPr algn="l" fontAlgn="t">
                        <a:spcBef>
                          <a:spcPts val="0"/>
                        </a:spcBef>
                        <a:spcAft>
                          <a:spcPts val="1000"/>
                        </a:spcAft>
                      </a:pPr>
                      <a:r>
                        <a:rPr lang="en-US" sz="1800" b="0" u="none" strike="noStrike" dirty="0">
                          <a:effectLst/>
                          <a:latin typeface="+mn-lt"/>
                        </a:rPr>
                        <a:t>XLY</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Discretionary</a:t>
                      </a:r>
                      <a:endParaRPr lang="en-US" sz="1800" b="0" i="0" u="none" strike="noStrike">
                        <a:effectLst/>
                        <a:latin typeface="+mn-lt"/>
                      </a:endParaRPr>
                    </a:p>
                  </a:txBody>
                  <a:tcPr marL="77566" marR="77566" marT="10773" marB="0"/>
                </a:tc>
                <a:extLst>
                  <a:ext uri="{0D108BD9-81ED-4DB2-BD59-A6C34878D82A}">
                    <a16:rowId xmlns:a16="http://schemas.microsoft.com/office/drawing/2014/main" val="4109611671"/>
                  </a:ext>
                </a:extLst>
              </a:tr>
              <a:tr h="241748">
                <a:tc>
                  <a:txBody>
                    <a:bodyPr/>
                    <a:lstStyle/>
                    <a:p>
                      <a:pPr algn="l" fontAlgn="t">
                        <a:spcBef>
                          <a:spcPts val="0"/>
                        </a:spcBef>
                        <a:spcAft>
                          <a:spcPts val="1000"/>
                        </a:spcAft>
                      </a:pPr>
                      <a:r>
                        <a:rPr lang="en-US" sz="1800" b="0" u="none" strike="noStrike" dirty="0">
                          <a:effectLst/>
                          <a:latin typeface="+mn-lt"/>
                        </a:rPr>
                        <a:t>XLP</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Staples</a:t>
                      </a:r>
                      <a:endParaRPr lang="en-US" sz="1800" b="0" i="0" u="none" strike="noStrike">
                        <a:effectLst/>
                        <a:latin typeface="+mn-lt"/>
                      </a:endParaRPr>
                    </a:p>
                  </a:txBody>
                  <a:tcPr marL="77566" marR="77566" marT="10773" marB="0"/>
                </a:tc>
                <a:extLst>
                  <a:ext uri="{0D108BD9-81ED-4DB2-BD59-A6C34878D82A}">
                    <a16:rowId xmlns:a16="http://schemas.microsoft.com/office/drawing/2014/main" val="2907322297"/>
                  </a:ext>
                </a:extLst>
              </a:tr>
              <a:tr h="241748">
                <a:tc>
                  <a:txBody>
                    <a:bodyPr/>
                    <a:lstStyle/>
                    <a:p>
                      <a:pPr algn="l" fontAlgn="t">
                        <a:spcBef>
                          <a:spcPts val="0"/>
                        </a:spcBef>
                        <a:spcAft>
                          <a:spcPts val="1000"/>
                        </a:spcAft>
                      </a:pPr>
                      <a:r>
                        <a:rPr lang="en-US" sz="1800" b="0" u="none" strike="noStrike" dirty="0">
                          <a:effectLst/>
                          <a:latin typeface="+mn-lt"/>
                        </a:rPr>
                        <a:t>XLV</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Health Care</a:t>
                      </a:r>
                      <a:endParaRPr lang="en-US" sz="1800" b="0" i="0" u="none" strike="noStrike">
                        <a:effectLst/>
                        <a:latin typeface="+mn-lt"/>
                      </a:endParaRPr>
                    </a:p>
                  </a:txBody>
                  <a:tcPr marL="77566" marR="77566" marT="10773" marB="0"/>
                </a:tc>
                <a:extLst>
                  <a:ext uri="{0D108BD9-81ED-4DB2-BD59-A6C34878D82A}">
                    <a16:rowId xmlns:a16="http://schemas.microsoft.com/office/drawing/2014/main" val="1038578092"/>
                  </a:ext>
                </a:extLst>
              </a:tr>
              <a:tr h="241748">
                <a:tc>
                  <a:txBody>
                    <a:bodyPr/>
                    <a:lstStyle/>
                    <a:p>
                      <a:pPr algn="l" fontAlgn="t">
                        <a:spcBef>
                          <a:spcPts val="0"/>
                        </a:spcBef>
                        <a:spcAft>
                          <a:spcPts val="1000"/>
                        </a:spcAft>
                      </a:pPr>
                      <a:r>
                        <a:rPr lang="en-US" sz="1800" b="0" u="none" strike="noStrike" dirty="0">
                          <a:effectLst/>
                          <a:latin typeface="+mn-lt"/>
                        </a:rPr>
                        <a:t>XLF</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Financials</a:t>
                      </a:r>
                      <a:endParaRPr lang="en-US" sz="1800" b="0" i="0" u="none" strike="noStrike">
                        <a:effectLst/>
                        <a:latin typeface="+mn-lt"/>
                      </a:endParaRPr>
                    </a:p>
                  </a:txBody>
                  <a:tcPr marL="77566" marR="77566" marT="10773" marB="0"/>
                </a:tc>
                <a:extLst>
                  <a:ext uri="{0D108BD9-81ED-4DB2-BD59-A6C34878D82A}">
                    <a16:rowId xmlns:a16="http://schemas.microsoft.com/office/drawing/2014/main" val="1203074321"/>
                  </a:ext>
                </a:extLst>
              </a:tr>
              <a:tr h="241748">
                <a:tc>
                  <a:txBody>
                    <a:bodyPr/>
                    <a:lstStyle/>
                    <a:p>
                      <a:pPr algn="l" fontAlgn="t">
                        <a:spcBef>
                          <a:spcPts val="0"/>
                        </a:spcBef>
                        <a:spcAft>
                          <a:spcPts val="1000"/>
                        </a:spcAft>
                      </a:pPr>
                      <a:r>
                        <a:rPr lang="en-US" sz="1800" b="0" u="none" strike="noStrike" dirty="0">
                          <a:effectLst/>
                          <a:latin typeface="+mn-lt"/>
                        </a:rPr>
                        <a:t>XLK</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Technology</a:t>
                      </a:r>
                      <a:endParaRPr lang="en-US" sz="1800" b="0" i="0" u="none" strike="noStrike">
                        <a:effectLst/>
                        <a:latin typeface="+mn-lt"/>
                      </a:endParaRPr>
                    </a:p>
                  </a:txBody>
                  <a:tcPr marL="77566" marR="77566" marT="10773" marB="0"/>
                </a:tc>
                <a:extLst>
                  <a:ext uri="{0D108BD9-81ED-4DB2-BD59-A6C34878D82A}">
                    <a16:rowId xmlns:a16="http://schemas.microsoft.com/office/drawing/2014/main" val="2354899510"/>
                  </a:ext>
                </a:extLst>
              </a:tr>
              <a:tr h="241748">
                <a:tc>
                  <a:txBody>
                    <a:bodyPr/>
                    <a:lstStyle/>
                    <a:p>
                      <a:pPr algn="l" fontAlgn="t">
                        <a:spcBef>
                          <a:spcPts val="0"/>
                        </a:spcBef>
                        <a:spcAft>
                          <a:spcPts val="1000"/>
                        </a:spcAft>
                      </a:pPr>
                      <a:r>
                        <a:rPr lang="en-US" sz="1800" b="0" u="none" strike="noStrike" dirty="0">
                          <a:effectLst/>
                          <a:latin typeface="+mn-lt"/>
                        </a:rPr>
                        <a:t>IYZ</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Telecommunication</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443649910"/>
                  </a:ext>
                </a:extLst>
              </a:tr>
              <a:tr h="241748">
                <a:tc>
                  <a:txBody>
                    <a:bodyPr/>
                    <a:lstStyle/>
                    <a:p>
                      <a:pPr algn="l" fontAlgn="t">
                        <a:spcBef>
                          <a:spcPts val="0"/>
                        </a:spcBef>
                        <a:spcAft>
                          <a:spcPts val="1000"/>
                        </a:spcAft>
                      </a:pPr>
                      <a:r>
                        <a:rPr lang="en-US" sz="1800" b="0" u="none" strike="noStrike" dirty="0">
                          <a:effectLst/>
                          <a:latin typeface="+mn-lt"/>
                        </a:rPr>
                        <a:t>XLU</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Utilities</a:t>
                      </a:r>
                      <a:endParaRPr lang="en-US" sz="1800" b="0" i="0" u="none" strike="noStrike">
                        <a:effectLst/>
                        <a:latin typeface="+mn-lt"/>
                      </a:endParaRPr>
                    </a:p>
                  </a:txBody>
                  <a:tcPr marL="77566" marR="77566" marT="10773" marB="0"/>
                </a:tc>
                <a:extLst>
                  <a:ext uri="{0D108BD9-81ED-4DB2-BD59-A6C34878D82A}">
                    <a16:rowId xmlns:a16="http://schemas.microsoft.com/office/drawing/2014/main" val="1736102762"/>
                  </a:ext>
                </a:extLst>
              </a:tr>
              <a:tr h="241748">
                <a:tc>
                  <a:txBody>
                    <a:bodyPr/>
                    <a:lstStyle/>
                    <a:p>
                      <a:pPr algn="l" fontAlgn="t">
                        <a:spcBef>
                          <a:spcPts val="0"/>
                        </a:spcBef>
                        <a:spcAft>
                          <a:spcPts val="1000"/>
                        </a:spcAft>
                      </a:pPr>
                      <a:r>
                        <a:rPr lang="en-US" sz="1800" b="0" u="none" strike="noStrike" dirty="0">
                          <a:effectLst/>
                          <a:latin typeface="+mn-lt"/>
                        </a:rPr>
                        <a:t>VNQ</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Real estate</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1504286085"/>
                  </a:ext>
                </a:extLst>
              </a:tr>
              <a:tr h="241748">
                <a:tc>
                  <a:txBody>
                    <a:bodyPr/>
                    <a:lstStyle/>
                    <a:p>
                      <a:pPr algn="l" fontAlgn="t">
                        <a:spcBef>
                          <a:spcPts val="0"/>
                        </a:spcBef>
                        <a:spcAft>
                          <a:spcPts val="1000"/>
                        </a:spcAft>
                      </a:pPr>
                      <a:r>
                        <a:rPr lang="en-US" sz="1800" b="0" i="0" u="none" strike="noStrike" dirty="0">
                          <a:effectLst/>
                          <a:latin typeface="+mn-lt"/>
                        </a:rPr>
                        <a:t>SPY</a:t>
                      </a:r>
                    </a:p>
                  </a:txBody>
                  <a:tcPr marL="77566" marR="77566" marT="10773" marB="0"/>
                </a:tc>
                <a:tc>
                  <a:txBody>
                    <a:bodyPr/>
                    <a:lstStyle/>
                    <a:p>
                      <a:pPr algn="l" fontAlgn="t">
                        <a:spcBef>
                          <a:spcPts val="0"/>
                        </a:spcBef>
                        <a:spcAft>
                          <a:spcPts val="1000"/>
                        </a:spcAft>
                      </a:pPr>
                      <a:r>
                        <a:rPr lang="en-US" sz="1800" b="0" i="0" u="none" strike="noStrike" dirty="0">
                          <a:effectLst/>
                          <a:latin typeface="+mn-lt"/>
                        </a:rPr>
                        <a:t>S&amp;P 500</a:t>
                      </a:r>
                    </a:p>
                  </a:txBody>
                  <a:tcPr marL="77566" marR="77566" marT="10773" marB="0"/>
                </a:tc>
                <a:extLst>
                  <a:ext uri="{0D108BD9-81ED-4DB2-BD59-A6C34878D82A}">
                    <a16:rowId xmlns:a16="http://schemas.microsoft.com/office/drawing/2014/main" val="836830546"/>
                  </a:ext>
                </a:extLst>
              </a:tr>
            </a:tbl>
          </a:graphicData>
        </a:graphic>
      </p:graphicFrame>
      <p:sp>
        <p:nvSpPr>
          <p:cNvPr id="5" name="Rectangle 4">
            <a:extLst>
              <a:ext uri="{FF2B5EF4-FFF2-40B4-BE49-F238E27FC236}">
                <a16:creationId xmlns:a16="http://schemas.microsoft.com/office/drawing/2014/main" id="{0E84F34F-0AC3-6943-874C-82DF2BB9785B}"/>
              </a:ext>
            </a:extLst>
          </p:cNvPr>
          <p:cNvSpPr/>
          <p:nvPr/>
        </p:nvSpPr>
        <p:spPr>
          <a:xfrm>
            <a:off x="1141413" y="2097088"/>
            <a:ext cx="3201454" cy="369332"/>
          </a:xfrm>
          <a:prstGeom prst="rect">
            <a:avLst/>
          </a:prstGeom>
        </p:spPr>
        <p:txBody>
          <a:bodyPr wrap="none">
            <a:spAutoFit/>
          </a:bodyPr>
          <a:lstStyle/>
          <a:p>
            <a:r>
              <a:rPr lang="en-US" dirty="0">
                <a:hlinkClick r:id="rId2"/>
              </a:rPr>
              <a:t>https://finance.yahoo.com/etfs/</a:t>
            </a:r>
            <a:r>
              <a:rPr lang="en-US" dirty="0"/>
              <a:t> </a:t>
            </a:r>
          </a:p>
        </p:txBody>
      </p:sp>
      <p:sp>
        <p:nvSpPr>
          <p:cNvPr id="6" name="Rectangle 5">
            <a:extLst>
              <a:ext uri="{FF2B5EF4-FFF2-40B4-BE49-F238E27FC236}">
                <a16:creationId xmlns:a16="http://schemas.microsoft.com/office/drawing/2014/main" id="{1D367EB1-047A-204E-A7CD-1AEBB3CB86B9}"/>
              </a:ext>
            </a:extLst>
          </p:cNvPr>
          <p:cNvSpPr/>
          <p:nvPr/>
        </p:nvSpPr>
        <p:spPr>
          <a:xfrm>
            <a:off x="1141413" y="1727756"/>
            <a:ext cx="10248318" cy="369332"/>
          </a:xfrm>
          <a:prstGeom prst="rect">
            <a:avLst/>
          </a:prstGeom>
        </p:spPr>
        <p:txBody>
          <a:bodyPr wrap="none">
            <a:spAutoFit/>
          </a:bodyPr>
          <a:lstStyle/>
          <a:p>
            <a:r>
              <a:rPr lang="en-US" dirty="0"/>
              <a:t>Adding ETF sector data will provide insights on confirming the ETFs that perform better during a business cycle</a:t>
            </a:r>
          </a:p>
        </p:txBody>
      </p:sp>
    </p:spTree>
    <p:extLst>
      <p:ext uri="{BB962C8B-B14F-4D97-AF65-F5344CB8AC3E}">
        <p14:creationId xmlns:p14="http://schemas.microsoft.com/office/powerpoint/2010/main" val="199883328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8036041" y="618518"/>
            <a:ext cx="3281003" cy="1478570"/>
          </a:xfrm>
        </p:spPr>
        <p:txBody>
          <a:bodyPr anchor="b">
            <a:normAutofit/>
          </a:bodyPr>
          <a:lstStyle/>
          <a:p>
            <a:r>
              <a:rPr lang="en-US" sz="2800"/>
              <a:t>Newer concepts</a:t>
            </a:r>
            <a:endParaRPr lang="en-US" sz="2800" dirty="0"/>
          </a:p>
        </p:txBody>
      </p:sp>
      <p:sp>
        <p:nvSpPr>
          <p:cNvPr id="3076" name="Round Diagonal Corner Rectangle 11">
            <a:extLst>
              <a:ext uri="{FF2B5EF4-FFF2-40B4-BE49-F238E27FC236}">
                <a16:creationId xmlns:a16="http://schemas.microsoft.com/office/drawing/2014/main" id="{E704FA00-F5B1-4BF3-BFB2-F832D3670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7DEAD9B-1DE4-CB41-9394-66C1F8746D8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1782994"/>
            <a:ext cx="2974328" cy="3286551"/>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832059DF-D114-3F43-B6DF-4B92863983C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257042" y="2203078"/>
            <a:ext cx="2974328" cy="244638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2FA4865-BC7A-3143-88A0-D9681F39A13B}"/>
              </a:ext>
            </a:extLst>
          </p:cNvPr>
          <p:cNvSpPr>
            <a:spLocks noGrp="1"/>
          </p:cNvSpPr>
          <p:nvPr>
            <p:ph idx="1"/>
          </p:nvPr>
        </p:nvSpPr>
        <p:spPr>
          <a:xfrm>
            <a:off x="8036041" y="2249487"/>
            <a:ext cx="3281004" cy="3541714"/>
          </a:xfrm>
        </p:spPr>
        <p:txBody>
          <a:bodyPr>
            <a:normAutofit/>
          </a:bodyPr>
          <a:lstStyle/>
          <a:p>
            <a:pPr lvl="1"/>
            <a:endParaRPr lang="en-US" sz="1800"/>
          </a:p>
          <a:p>
            <a:pPr marL="457200" lvl="1" indent="0">
              <a:buNone/>
            </a:pPr>
            <a:endParaRPr lang="en-US" sz="1800"/>
          </a:p>
        </p:txBody>
      </p:sp>
    </p:spTree>
    <p:extLst>
      <p:ext uri="{BB962C8B-B14F-4D97-AF65-F5344CB8AC3E}">
        <p14:creationId xmlns:p14="http://schemas.microsoft.com/office/powerpoint/2010/main" val="15911452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87378EC-7111-B54E-ADCF-34E019B8F8C8}"/>
              </a:ext>
            </a:extLst>
          </p:cNvPr>
          <p:cNvSpPr>
            <a:spLocks noGrp="1"/>
          </p:cNvSpPr>
          <p:nvPr>
            <p:ph type="title"/>
          </p:nvPr>
        </p:nvSpPr>
        <p:spPr/>
        <p:txBody>
          <a:bodyPr/>
          <a:lstStyle/>
          <a:p>
            <a:r>
              <a:rPr lang="en-US" dirty="0"/>
              <a:t>Oil, CPI, Dollar Index</a:t>
            </a:r>
          </a:p>
        </p:txBody>
      </p:sp>
      <p:sp>
        <p:nvSpPr>
          <p:cNvPr id="13" name="TextBox 12">
            <a:extLst>
              <a:ext uri="{FF2B5EF4-FFF2-40B4-BE49-F238E27FC236}">
                <a16:creationId xmlns:a16="http://schemas.microsoft.com/office/drawing/2014/main" id="{42C8DA6F-0DCB-B54E-9AD7-7C7442CBC446}"/>
              </a:ext>
            </a:extLst>
          </p:cNvPr>
          <p:cNvSpPr txBox="1"/>
          <p:nvPr/>
        </p:nvSpPr>
        <p:spPr>
          <a:xfrm>
            <a:off x="2819949" y="1727756"/>
            <a:ext cx="7679026" cy="369332"/>
          </a:xfrm>
          <a:prstGeom prst="rect">
            <a:avLst/>
          </a:prstGeom>
          <a:noFill/>
        </p:spPr>
        <p:txBody>
          <a:bodyPr wrap="square">
            <a:spAutoFit/>
          </a:bodyPr>
          <a:lstStyle/>
          <a:p>
            <a:r>
              <a:rPr lang="en-US" dirty="0" err="1"/>
              <a:t>Backtest</a:t>
            </a:r>
            <a:r>
              <a:rPr lang="en-US" dirty="0"/>
              <a:t> RMSE = 0.03857457909272441</a:t>
            </a:r>
          </a:p>
        </p:txBody>
      </p:sp>
      <p:pic>
        <p:nvPicPr>
          <p:cNvPr id="2052" name="Picture 4">
            <a:extLst>
              <a:ext uri="{FF2B5EF4-FFF2-40B4-BE49-F238E27FC236}">
                <a16:creationId xmlns:a16="http://schemas.microsoft.com/office/drawing/2014/main" id="{17BAD7DC-C10A-B84B-92EC-0A99097E52D7}"/>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54084"/>
            <a:ext cx="4878387" cy="2532519"/>
          </a:xfrm>
          <a:prstGeom prst="rect">
            <a:avLst/>
          </a:prstGeom>
          <a:solidFill>
            <a:schemeClr val="accent1">
              <a:tint val="20000"/>
            </a:schemeClr>
          </a:solidFill>
        </p:spPr>
      </p:pic>
      <p:pic>
        <p:nvPicPr>
          <p:cNvPr id="5" name="Picture 6">
            <a:extLst>
              <a:ext uri="{FF2B5EF4-FFF2-40B4-BE49-F238E27FC236}">
                <a16:creationId xmlns:a16="http://schemas.microsoft.com/office/drawing/2014/main" id="{A8AE8754-6181-4948-81A4-8177B9E946ED}"/>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49409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Happened</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a:t>Compare different hyper parameter sets to get a better understanding of kernel and dilation towards network and loss</a:t>
            </a:r>
          </a:p>
          <a:p>
            <a:r>
              <a:rPr lang="en-US" dirty="0"/>
              <a:t>Review covariate approach to pull in one additional knowledge</a:t>
            </a:r>
          </a:p>
        </p:txBody>
      </p:sp>
    </p:spTree>
    <p:extLst>
      <p:ext uri="{BB962C8B-B14F-4D97-AF65-F5344CB8AC3E}">
        <p14:creationId xmlns:p14="http://schemas.microsoft.com/office/powerpoint/2010/main" val="3050336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81926-C435-A144-AE3E-A914300E4CBA}"/>
              </a:ext>
            </a:extLst>
          </p:cNvPr>
          <p:cNvSpPr>
            <a:spLocks noGrp="1"/>
          </p:cNvSpPr>
          <p:nvPr>
            <p:ph type="title"/>
          </p:nvPr>
        </p:nvSpPr>
        <p:spPr/>
        <p:txBody>
          <a:bodyPr/>
          <a:lstStyle/>
          <a:p>
            <a:r>
              <a:rPr lang="en-US" dirty="0"/>
              <a:t>News sentiment</a:t>
            </a:r>
          </a:p>
        </p:txBody>
      </p:sp>
      <p:sp>
        <p:nvSpPr>
          <p:cNvPr id="3" name="Content Placeholder 2">
            <a:extLst>
              <a:ext uri="{FF2B5EF4-FFF2-40B4-BE49-F238E27FC236}">
                <a16:creationId xmlns:a16="http://schemas.microsoft.com/office/drawing/2014/main" id="{DB85B0B4-F88C-734D-97EB-77B9189EDF72}"/>
              </a:ext>
            </a:extLst>
          </p:cNvPr>
          <p:cNvSpPr>
            <a:spLocks noGrp="1"/>
          </p:cNvSpPr>
          <p:nvPr>
            <p:ph sz="half" idx="1"/>
          </p:nvPr>
        </p:nvSpPr>
        <p:spPr>
          <a:xfrm>
            <a:off x="1167604" y="1742358"/>
            <a:ext cx="4878389" cy="3541714"/>
          </a:xfrm>
        </p:spPr>
        <p:txBody>
          <a:bodyPr>
            <a:normAutofit fontScale="85000" lnSpcReduction="20000"/>
          </a:bodyPr>
          <a:lstStyle/>
          <a:p>
            <a:pPr marL="0" indent="0">
              <a:buNone/>
            </a:pPr>
            <a:r>
              <a:rPr lang="en-US" b="1" dirty="0"/>
              <a:t>References</a:t>
            </a:r>
            <a:endParaRPr lang="en-US" dirty="0"/>
          </a:p>
          <a:p>
            <a:r>
              <a:rPr lang="en-US" dirty="0"/>
              <a:t>Buckman, Shelby R., Adam Hale Shapiro, Moritz </a:t>
            </a:r>
            <a:r>
              <a:rPr lang="en-US" dirty="0" err="1"/>
              <a:t>Sudhof</a:t>
            </a:r>
            <a:r>
              <a:rPr lang="en-US" dirty="0"/>
              <a:t>, and Daniel J. Wilson. 2020. </a:t>
            </a:r>
            <a:r>
              <a:rPr lang="en-US" dirty="0">
                <a:hlinkClick r:id="rId2"/>
              </a:rPr>
              <a:t>“News Sentiment in the Time of COVID-19.”</a:t>
            </a:r>
            <a:r>
              <a:rPr lang="en-US" dirty="0"/>
              <a:t> </a:t>
            </a:r>
            <a:r>
              <a:rPr lang="en-US" i="1" dirty="0"/>
              <a:t>FRBSF Economic Letter</a:t>
            </a:r>
            <a:r>
              <a:rPr lang="en-US" dirty="0"/>
              <a:t> 2020-08 (April 6).</a:t>
            </a:r>
          </a:p>
          <a:p>
            <a:r>
              <a:rPr lang="en-US" dirty="0"/>
              <a:t>Shapiro, Adam Hale, Moritz </a:t>
            </a:r>
            <a:r>
              <a:rPr lang="en-US" dirty="0" err="1"/>
              <a:t>Sudhof</a:t>
            </a:r>
            <a:r>
              <a:rPr lang="en-US" dirty="0"/>
              <a:t>, and Daniel J. Wilson. 2020. </a:t>
            </a:r>
            <a:r>
              <a:rPr lang="en-US" dirty="0">
                <a:hlinkClick r:id="rId3"/>
              </a:rPr>
              <a:t>“Measuring News Sentiment.”</a:t>
            </a:r>
            <a:r>
              <a:rPr lang="en-US" dirty="0"/>
              <a:t> FRB San Francisco Working Paper 2017-01.</a:t>
            </a:r>
          </a:p>
          <a:p>
            <a:endParaRPr lang="en-US" dirty="0"/>
          </a:p>
        </p:txBody>
      </p:sp>
      <p:sp>
        <p:nvSpPr>
          <p:cNvPr id="4" name="Content Placeholder 3">
            <a:extLst>
              <a:ext uri="{FF2B5EF4-FFF2-40B4-BE49-F238E27FC236}">
                <a16:creationId xmlns:a16="http://schemas.microsoft.com/office/drawing/2014/main" id="{557225DF-9E4A-8840-BB7A-82D3FF928437}"/>
              </a:ext>
            </a:extLst>
          </p:cNvPr>
          <p:cNvSpPr>
            <a:spLocks noGrp="1"/>
          </p:cNvSpPr>
          <p:nvPr>
            <p:ph sz="half" idx="2"/>
          </p:nvPr>
        </p:nvSpPr>
        <p:spPr>
          <a:xfrm>
            <a:off x="6045993" y="1777999"/>
            <a:ext cx="4875211" cy="3541714"/>
          </a:xfrm>
        </p:spPr>
        <p:txBody>
          <a:bodyPr>
            <a:normAutofit fontScale="85000" lnSpcReduction="20000"/>
          </a:bodyPr>
          <a:lstStyle/>
          <a:p>
            <a:r>
              <a:rPr lang="en-US" dirty="0"/>
              <a:t>The Data tab contains a news sentiment measure from January 1, 1980, to the latest day available. </a:t>
            </a:r>
          </a:p>
        </p:txBody>
      </p:sp>
      <mc:AlternateContent xmlns:mc="http://schemas.openxmlformats.org/markup-compatibility/2006" xmlns:a14="http://schemas.microsoft.com/office/drawing/2010/main">
        <mc:Choice Requires="a14">
          <p:sp>
            <p:nvSpPr>
              <p:cNvPr id="12" name="TextBox 6">
                <a:extLst>
                  <a:ext uri="{FF2B5EF4-FFF2-40B4-BE49-F238E27FC236}">
                    <a16:creationId xmlns:a16="http://schemas.microsoft.com/office/drawing/2014/main" id="{CE6149DD-110D-45AE-9A6D-764377E31ECE}"/>
                  </a:ext>
                </a:extLst>
              </p:cNvPr>
              <p:cNvSpPr txBox="1"/>
              <p:nvPr/>
            </p:nvSpPr>
            <p:spPr>
              <a:xfrm>
                <a:off x="7242384" y="2838530"/>
                <a:ext cx="2372627" cy="284501"/>
              </a:xfrm>
              <a:prstGeom prst="rect">
                <a:avLst/>
              </a:prstGeom>
              <a:noFill/>
            </p:spPr>
            <p:style>
              <a:lnRef idx="0">
                <a:scrgbClr r="0" g="0" b="0"/>
              </a:lnRef>
              <a:fillRef idx="0">
                <a:scrgbClr r="0" g="0" b="0"/>
              </a:fillRef>
              <a:effectRef idx="0">
                <a:scrgbClr r="0" g="0" b="0"/>
              </a:effectRef>
              <a:fontRef idx="minor">
                <a:schemeClr val="tx1"/>
              </a:fontRef>
            </p:style>
            <p:txBody>
              <a:bodyPr wrap="square" lIns="0" tIns="0" rIns="0" bIns="0"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𝑠</m:t>
                          </m:r>
                        </m:e>
                        <m:sub>
                          <m:r>
                            <a:rPr lang="en-US" sz="1400" i="1">
                              <a:solidFill>
                                <a:schemeClr val="tx1"/>
                              </a:solidFill>
                              <a:effectLst/>
                              <a:latin typeface="Cambria Math" panose="02040503050406030204" pitchFamily="18" charset="0"/>
                              <a:ea typeface="+mn-ea"/>
                              <a:cs typeface="+mn-cs"/>
                            </a:rPr>
                            <m:t>𝑎</m:t>
                          </m:r>
                        </m:sub>
                        <m:sup>
                          <m:argPr>
                            <m:argSz m:val="1"/>
                          </m:argPr>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𝑡</m:t>
                          </m:r>
                          <m:r>
                            <a:rPr lang="en-US" sz="1400" i="1">
                              <a:solidFill>
                                <a:schemeClr val="tx1"/>
                              </a:solidFill>
                              <a:effectLst/>
                              <a:latin typeface="Cambria Math" panose="02040503050406030204" pitchFamily="18" charset="0"/>
                              <a:ea typeface="+mn-ea"/>
                              <a:cs typeface="+mn-cs"/>
                            </a:rPr>
                            <m:t>(</m:t>
                          </m:r>
                          <m:r>
                            <a:rPr lang="en-US" sz="1400" i="1">
                              <a:solidFill>
                                <a:schemeClr val="tx1"/>
                              </a:solidFill>
                              <a:effectLst/>
                              <a:latin typeface="Cambria Math" panose="02040503050406030204" pitchFamily="18" charset="0"/>
                              <a:ea typeface="+mn-ea"/>
                              <a:cs typeface="+mn-cs"/>
                            </a:rPr>
                            <m:t>𝑎</m:t>
                          </m:r>
                          <m:r>
                            <a:rPr lang="en-US" sz="1400" i="1">
                              <a:solidFill>
                                <a:schemeClr val="tx1"/>
                              </a:solidFill>
                              <a:effectLst/>
                              <a:latin typeface="Cambria Math" panose="02040503050406030204" pitchFamily="18" charset="0"/>
                              <a:ea typeface="+mn-ea"/>
                              <a:cs typeface="+mn-cs"/>
                            </a:rPr>
                            <m:t>)</m:t>
                          </m:r>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𝑝</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r>
                            <a:rPr lang="en-US" sz="1400" i="1">
                              <a:solidFill>
                                <a:schemeClr val="tx1"/>
                              </a:solidFill>
                              <a:effectLst/>
                              <a:latin typeface="Cambria Math" panose="02040503050406030204" pitchFamily="18" charset="0"/>
                              <a:ea typeface="+mn-ea"/>
                              <a:cs typeface="+mn-cs"/>
                            </a:rPr>
                            <m:t>,</m:t>
                          </m:r>
                          <m:r>
                            <a:rPr lang="en-US" sz="1400" b="0" i="1">
                              <a:solidFill>
                                <a:schemeClr val="tx1"/>
                              </a:solidFill>
                              <a:effectLst/>
                              <a:latin typeface="Cambria Math" panose="02040503050406030204" pitchFamily="18" charset="0"/>
                              <a:ea typeface="+mn-ea"/>
                              <a:cs typeface="+mn-cs"/>
                            </a:rPr>
                            <m:t> </m:t>
                          </m:r>
                          <m:r>
                            <a:rPr lang="en-US" sz="1400" i="1">
                              <a:solidFill>
                                <a:schemeClr val="tx1"/>
                              </a:solidFill>
                              <a:effectLst/>
                              <a:latin typeface="Cambria Math" panose="02040503050406030204" pitchFamily="18" charset="0"/>
                              <a:ea typeface="+mn-ea"/>
                              <a:cs typeface="+mn-cs"/>
                            </a:rPr>
                            <m:t>𝑗</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𝜀</m:t>
                          </m:r>
                        </m:e>
                        <m:sub>
                          <m:r>
                            <a:rPr lang="en-US" sz="1400" i="1">
                              <a:solidFill>
                                <a:schemeClr val="tx1"/>
                              </a:solidFill>
                              <a:effectLst/>
                              <a:latin typeface="Cambria Math" panose="02040503050406030204" pitchFamily="18" charset="0"/>
                              <a:ea typeface="+mn-ea"/>
                              <a:cs typeface="+mn-cs"/>
                            </a:rPr>
                            <m:t>𝑎</m:t>
                          </m:r>
                        </m:sub>
                        <m:sup>
                          <m:r>
                            <a:rPr lang="en-US" sz="1400" i="1">
                              <a:solidFill>
                                <a:schemeClr val="tx1"/>
                              </a:solidFill>
                              <a:effectLst/>
                              <a:latin typeface="Cambria Math" panose="02040503050406030204" pitchFamily="18" charset="0"/>
                              <a:ea typeface="+mn-ea"/>
                              <a:cs typeface="+mn-cs"/>
                            </a:rPr>
                            <m:t>𝑖</m:t>
                          </m:r>
                        </m:sup>
                      </m:sSubSup>
                    </m:oMath>
                  </m:oMathPara>
                </a14:m>
                <a:endParaRPr lang="en-US" sz="1100" dirty="0">
                  <a:solidFill>
                    <a:schemeClr val="tx1"/>
                  </a:solidFill>
                  <a:effectLst/>
                  <a:latin typeface="+mn-lt"/>
                  <a:ea typeface="+mn-ea"/>
                  <a:cs typeface="+mn-cs"/>
                </a:endParaRPr>
              </a:p>
            </p:txBody>
          </p:sp>
        </mc:Choice>
        <mc:Fallback xmlns="">
          <p:sp>
            <p:nvSpPr>
              <p:cNvPr id="12" name="TextBox 6">
                <a:extLst>
                  <a:ext uri="{FF2B5EF4-FFF2-40B4-BE49-F238E27FC236}">
                    <a16:creationId xmlns:a16="http://schemas.microsoft.com/office/drawing/2014/main" id="{CE6149DD-110D-45AE-9A6D-764377E31ECE}"/>
                  </a:ext>
                </a:extLst>
              </p:cNvPr>
              <p:cNvSpPr txBox="1">
                <a:spLocks noRot="1" noChangeAspect="1" noMove="1" noResize="1" noEditPoints="1" noAdjustHandles="1" noChangeArrowheads="1" noChangeShapeType="1" noTextEdit="1"/>
              </p:cNvSpPr>
              <p:nvPr/>
            </p:nvSpPr>
            <p:spPr>
              <a:xfrm>
                <a:off x="7242384" y="2838530"/>
                <a:ext cx="2372627" cy="284501"/>
              </a:xfrm>
              <a:prstGeom prst="rect">
                <a:avLst/>
              </a:prstGeom>
              <a:blipFill>
                <a:blip r:embed="rId5"/>
                <a:stretch>
                  <a:fillRect t="-4348" b="-260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3">
                <a:extLst>
                  <a:ext uri="{FF2B5EF4-FFF2-40B4-BE49-F238E27FC236}">
                    <a16:creationId xmlns:a16="http://schemas.microsoft.com/office/drawing/2014/main" id="{0D1BF831-9DB7-44ED-83ED-4E84CC93D9F5}"/>
                  </a:ext>
                </a:extLst>
              </p:cNvPr>
              <p:cNvSpPr txBox="1"/>
              <p:nvPr/>
            </p:nvSpPr>
            <p:spPr>
              <a:xfrm>
                <a:off x="7465889" y="3279885"/>
                <a:ext cx="16344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𝑠</m:t>
                          </m:r>
                        </m:e>
                        <m:sub>
                          <m:r>
                            <a:rPr lang="en-US" sz="1100" b="0" i="1">
                              <a:latin typeface="Cambria Math" panose="02040503050406030204" pitchFamily="18" charset="0"/>
                            </a:rPr>
                            <m:t>𝑎</m:t>
                          </m:r>
                        </m:sub>
                        <m:sup>
                          <m:r>
                            <a:rPr lang="en-US" sz="1100" b="0" i="1">
                              <a:latin typeface="Cambria Math" panose="02040503050406030204" pitchFamily="18" charset="0"/>
                            </a:rPr>
                            <m:t>𝑖</m:t>
                          </m:r>
                        </m:sup>
                      </m:sSubSup>
                    </m:oMath>
                  </m:oMathPara>
                </a14:m>
                <a:endParaRPr lang="en-US" sz="1100"/>
              </a:p>
            </p:txBody>
          </p:sp>
        </mc:Choice>
        <mc:Fallback xmlns="">
          <p:sp>
            <p:nvSpPr>
              <p:cNvPr id="14" name="TextBox 3">
                <a:extLst>
                  <a:ext uri="{FF2B5EF4-FFF2-40B4-BE49-F238E27FC236}">
                    <a16:creationId xmlns:a16="http://schemas.microsoft.com/office/drawing/2014/main" id="{0D1BF831-9DB7-44ED-83ED-4E84CC93D9F5}"/>
                  </a:ext>
                </a:extLst>
              </p:cNvPr>
              <p:cNvSpPr txBox="1">
                <a:spLocks noRot="1" noChangeAspect="1" noMove="1" noResize="1" noEditPoints="1" noAdjustHandles="1" noChangeArrowheads="1" noChangeShapeType="1" noTextEdit="1"/>
              </p:cNvSpPr>
              <p:nvPr/>
            </p:nvSpPr>
            <p:spPr>
              <a:xfrm>
                <a:off x="7465889" y="3279885"/>
                <a:ext cx="163442" cy="208023"/>
              </a:xfrm>
              <a:prstGeom prst="rect">
                <a:avLst/>
              </a:prstGeom>
              <a:blipFill>
                <a:blip r:embed="rId6"/>
                <a:stretch>
                  <a:fillRect l="-15385" t="-5882"/>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575DC8C9-DBCF-CF4F-8BB2-CA37B93F8DA0}"/>
              </a:ext>
            </a:extLst>
          </p:cNvPr>
          <p:cNvSpPr txBox="1"/>
          <p:nvPr/>
        </p:nvSpPr>
        <p:spPr>
          <a:xfrm>
            <a:off x="7755826" y="3210800"/>
            <a:ext cx="3333750" cy="923330"/>
          </a:xfrm>
          <a:prstGeom prst="rect">
            <a:avLst/>
          </a:prstGeom>
          <a:noFill/>
        </p:spPr>
        <p:txBody>
          <a:bodyPr wrap="square">
            <a:spAutoFit/>
          </a:bodyPr>
          <a:lstStyle/>
          <a:p>
            <a:r>
              <a:rPr lang="en-US" dirty="0"/>
              <a:t> is the positivity score for article</a:t>
            </a:r>
          </a:p>
          <a:p>
            <a:r>
              <a:rPr lang="en-US" dirty="0"/>
              <a:t> is a sample-day (t) fixed effect</a:t>
            </a:r>
          </a:p>
          <a:p>
            <a:r>
              <a:rPr lang="en-US" dirty="0"/>
              <a:t> is a newspaper*type fixed effect</a:t>
            </a:r>
          </a:p>
        </p:txBody>
      </p:sp>
      <mc:AlternateContent xmlns:mc="http://schemas.openxmlformats.org/markup-compatibility/2006" xmlns:a14="http://schemas.microsoft.com/office/drawing/2010/main">
        <mc:Choice Requires="a14">
          <p:sp>
            <p:nvSpPr>
              <p:cNvPr id="17" name="TextBox 4">
                <a:extLst>
                  <a:ext uri="{FF2B5EF4-FFF2-40B4-BE49-F238E27FC236}">
                    <a16:creationId xmlns:a16="http://schemas.microsoft.com/office/drawing/2014/main" id="{121FB225-3FC8-4A38-A2A1-56F234D30F17}"/>
                  </a:ext>
                </a:extLst>
              </p:cNvPr>
              <p:cNvSpPr txBox="1"/>
              <p:nvPr/>
            </p:nvSpPr>
            <p:spPr>
              <a:xfrm>
                <a:off x="7412974" y="3556883"/>
                <a:ext cx="26927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𝑡</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a:p>
            </p:txBody>
          </p:sp>
        </mc:Choice>
        <mc:Fallback xmlns="">
          <p:sp>
            <p:nvSpPr>
              <p:cNvPr id="17" name="TextBox 4">
                <a:extLst>
                  <a:ext uri="{FF2B5EF4-FFF2-40B4-BE49-F238E27FC236}">
                    <a16:creationId xmlns:a16="http://schemas.microsoft.com/office/drawing/2014/main" id="{121FB225-3FC8-4A38-A2A1-56F234D30F17}"/>
                  </a:ext>
                </a:extLst>
              </p:cNvPr>
              <p:cNvSpPr txBox="1">
                <a:spLocks noRot="1" noChangeAspect="1" noMove="1" noResize="1" noEditPoints="1" noAdjustHandles="1" noChangeArrowheads="1" noChangeShapeType="1" noTextEdit="1"/>
              </p:cNvSpPr>
              <p:nvPr/>
            </p:nvSpPr>
            <p:spPr>
              <a:xfrm>
                <a:off x="7412974" y="3556883"/>
                <a:ext cx="269272" cy="208023"/>
              </a:xfrm>
              <a:prstGeom prst="rect">
                <a:avLst/>
              </a:prstGeom>
              <a:blipFill>
                <a:blip r:embed="rId7"/>
                <a:stretch>
                  <a:fillRect l="-22727" r="-13636" b="-222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5">
                <a:extLst>
                  <a:ext uri="{FF2B5EF4-FFF2-40B4-BE49-F238E27FC236}">
                    <a16:creationId xmlns:a16="http://schemas.microsoft.com/office/drawing/2014/main" id="{0119E16E-491D-4C1A-BD1A-6ADA43BA4F32}"/>
                  </a:ext>
                </a:extLst>
              </p:cNvPr>
              <p:cNvSpPr txBox="1"/>
              <p:nvPr/>
            </p:nvSpPr>
            <p:spPr>
              <a:xfrm>
                <a:off x="7283767" y="3847987"/>
                <a:ext cx="522468"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𝑝</m:t>
                          </m:r>
                          <m:d>
                            <m:dPr>
                              <m:ctrlPr>
                                <a:rPr lang="en-US" sz="1100" b="0" i="1">
                                  <a:latin typeface="Cambria Math" panose="02040503050406030204" pitchFamily="18" charset="0"/>
                                </a:rPr>
                              </m:ctrlPr>
                            </m:dPr>
                            <m:e>
                              <m:r>
                                <a:rPr lang="en-US" sz="1100" b="0" i="1">
                                  <a:latin typeface="Cambria Math" panose="02040503050406030204" pitchFamily="18" charset="0"/>
                                </a:rPr>
                                <m:t>𝑎</m:t>
                              </m:r>
                            </m:e>
                          </m:d>
                          <m:r>
                            <a:rPr lang="en-US" sz="1100" b="0" i="1">
                              <a:latin typeface="Cambria Math" panose="02040503050406030204" pitchFamily="18" charset="0"/>
                            </a:rPr>
                            <m:t>, </m:t>
                          </m:r>
                          <m:r>
                            <a:rPr lang="en-US" sz="1100" b="0" i="1">
                              <a:latin typeface="Cambria Math" panose="02040503050406030204" pitchFamily="18" charset="0"/>
                            </a:rPr>
                            <m:t>𝑗</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dirty="0"/>
              </a:p>
            </p:txBody>
          </p:sp>
        </mc:Choice>
        <mc:Fallback xmlns="">
          <p:sp>
            <p:nvSpPr>
              <p:cNvPr id="18" name="TextBox 5">
                <a:extLst>
                  <a:ext uri="{FF2B5EF4-FFF2-40B4-BE49-F238E27FC236}">
                    <a16:creationId xmlns:a16="http://schemas.microsoft.com/office/drawing/2014/main" id="{0119E16E-491D-4C1A-BD1A-6ADA43BA4F32}"/>
                  </a:ext>
                </a:extLst>
              </p:cNvPr>
              <p:cNvSpPr txBox="1">
                <a:spLocks noRot="1" noChangeAspect="1" noMove="1" noResize="1" noEditPoints="1" noAdjustHandles="1" noChangeArrowheads="1" noChangeShapeType="1" noTextEdit="1"/>
              </p:cNvSpPr>
              <p:nvPr/>
            </p:nvSpPr>
            <p:spPr>
              <a:xfrm>
                <a:off x="7283767" y="3847987"/>
                <a:ext cx="522468" cy="208023"/>
              </a:xfrm>
              <a:prstGeom prst="rect">
                <a:avLst/>
              </a:prstGeom>
              <a:blipFill>
                <a:blip r:embed="rId8"/>
                <a:stretch>
                  <a:fillRect l="-9524" r="-7143" b="-22222"/>
                </a:stretch>
              </a:blipFill>
            </p:spPr>
            <p:txBody>
              <a:bodyPr/>
              <a:lstStyle/>
              <a:p>
                <a:r>
                  <a:rPr lang="en-US">
                    <a:noFill/>
                  </a:rPr>
                  <a:t> </a:t>
                </a:r>
              </a:p>
            </p:txBody>
          </p:sp>
        </mc:Fallback>
      </mc:AlternateContent>
      <p:pic>
        <p:nvPicPr>
          <p:cNvPr id="1034" name="Picture 10">
            <a:extLst>
              <a:ext uri="{FF2B5EF4-FFF2-40B4-BE49-F238E27FC236}">
                <a16:creationId xmlns:a16="http://schemas.microsoft.com/office/drawing/2014/main" id="{4DF5E961-E12C-D145-AD79-6148BDBB810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384705" y="4104153"/>
            <a:ext cx="5370351" cy="2759297"/>
          </a:xfrm>
          <a:prstGeom prst="rect">
            <a:avLst/>
          </a:prstGeom>
          <a:solidFill>
            <a:schemeClr val="accent1">
              <a:tint val="20000"/>
            </a:schemeClr>
          </a:solidFill>
        </p:spPr>
      </p:pic>
    </p:spTree>
    <p:extLst>
      <p:ext uri="{BB962C8B-B14F-4D97-AF65-F5344CB8AC3E}">
        <p14:creationId xmlns:p14="http://schemas.microsoft.com/office/powerpoint/2010/main" val="42743886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26941</TotalTime>
  <Words>6158</Words>
  <Application>Microsoft Macintosh PowerPoint</Application>
  <PresentationFormat>Widescreen</PresentationFormat>
  <Paragraphs>1189</Paragraphs>
  <Slides>66</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Arial</vt:lpstr>
      <vt:lpstr>Calibri</vt:lpstr>
      <vt:lpstr>Cambria Math</vt:lpstr>
      <vt:lpstr>NeueMontreal</vt:lpstr>
      <vt:lpstr>Tw Cen MT</vt:lpstr>
      <vt:lpstr>Yahoo Sans Finance</vt:lpstr>
      <vt:lpstr>Circuit</vt:lpstr>
      <vt:lpstr>Temporal Analysis Performant Evolution</vt:lpstr>
      <vt:lpstr>A) Research: TCN</vt:lpstr>
      <vt:lpstr>Schedule</vt:lpstr>
      <vt:lpstr>Schedule</vt:lpstr>
      <vt:lpstr>TCN Basic model</vt:lpstr>
      <vt:lpstr>Hyper Parameters</vt:lpstr>
      <vt:lpstr>Oil, CPI, Dollar Index</vt:lpstr>
      <vt:lpstr>What’s Happened</vt:lpstr>
      <vt:lpstr>News sentiment</vt:lpstr>
      <vt:lpstr>With covariate News</vt:lpstr>
      <vt:lpstr>Different models</vt:lpstr>
      <vt:lpstr>Different models</vt:lpstr>
      <vt:lpstr>Different models</vt:lpstr>
      <vt:lpstr>TCN Model</vt:lpstr>
      <vt:lpstr>Guassian likelhoold</vt:lpstr>
      <vt:lpstr>Parameter approach</vt:lpstr>
      <vt:lpstr>Comparison</vt:lpstr>
      <vt:lpstr>What's next</vt:lpstr>
      <vt:lpstr>N-beats NEURAL BASIS EXPANSION ANALYSIS FOR INTERPRETABLE TIME SERIES FORECASTING</vt:lpstr>
      <vt:lpstr>Comparison</vt:lpstr>
      <vt:lpstr>What's next</vt:lpstr>
      <vt:lpstr>Results</vt:lpstr>
      <vt:lpstr>Comparison</vt:lpstr>
      <vt:lpstr>Sentiment</vt:lpstr>
      <vt:lpstr>Financial – Polarity scores</vt:lpstr>
      <vt:lpstr>How it works</vt:lpstr>
      <vt:lpstr>DECISION</vt:lpstr>
      <vt:lpstr>NLP improvements</vt:lpstr>
      <vt:lpstr>News sources</vt:lpstr>
      <vt:lpstr>Advanced NLP </vt:lpstr>
      <vt:lpstr>Conceptual model</vt:lpstr>
      <vt:lpstr>Spring break</vt:lpstr>
      <vt:lpstr>Conference </vt:lpstr>
      <vt:lpstr>Main papers</vt:lpstr>
      <vt:lpstr>Emotion </vt:lpstr>
      <vt:lpstr>Co-occurrence</vt:lpstr>
      <vt:lpstr>Bringing it together</vt:lpstr>
      <vt:lpstr>NLP Component</vt:lpstr>
      <vt:lpstr>Sector data – Yahoo time series</vt:lpstr>
      <vt:lpstr>Top 10 Holdings (76.93% of Total Assets)</vt:lpstr>
      <vt:lpstr>Top 10 Holdings (62.45% of Total Assets)</vt:lpstr>
      <vt:lpstr>Top 10 Holdings (63.19% of Total Assets)</vt:lpstr>
      <vt:lpstr>Top 10 Holdings (53.31% of Total Assets)</vt:lpstr>
      <vt:lpstr>Top 10 Holdings (69.58% of Total Assets)</vt:lpstr>
      <vt:lpstr>Top 10 Holdings (70.05% of Total Assets)</vt:lpstr>
      <vt:lpstr>Top 10 Holdings (49.80% of Total Assets)</vt:lpstr>
      <vt:lpstr>Top 10 Holdings (54.76% of Total Assets)</vt:lpstr>
      <vt:lpstr>Top 10 Holdings (66.91% of Total Assets)</vt:lpstr>
      <vt:lpstr>Top 10 Holdings (78.92% of Total Assets)</vt:lpstr>
      <vt:lpstr>Top 10 Holdings (64.09% of Total Assets)</vt:lpstr>
      <vt:lpstr>Top 10 Holdings (45.68% of Total Assets)</vt:lpstr>
      <vt:lpstr>Top 10 Holdings (27.37% of Total Assets)</vt:lpstr>
      <vt:lpstr>Other considerations</vt:lpstr>
      <vt:lpstr>Final Concept</vt:lpstr>
      <vt:lpstr>Initial thoughts</vt:lpstr>
      <vt:lpstr>A) Research: TCN</vt:lpstr>
      <vt:lpstr>B) Research: GA</vt:lpstr>
      <vt:lpstr>C) Applied: E-TCN</vt:lpstr>
      <vt:lpstr>D) Applied: E-TCN</vt:lpstr>
      <vt:lpstr>Appendix</vt:lpstr>
      <vt:lpstr>Lessons Learned Last time</vt:lpstr>
      <vt:lpstr>Correlation</vt:lpstr>
      <vt:lpstr>Problem statement prediction</vt:lpstr>
      <vt:lpstr>Dataset – Federal reserve</vt:lpstr>
      <vt:lpstr>Sector data – Yahoo time series</vt:lpstr>
      <vt:lpstr>Newer concepts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Don’t be disrupted -A Strategy for Web API reuse</dc:title>
  <dc:creator>Shawn McCarthy</dc:creator>
  <cp:lastModifiedBy>Shawn McCarthy</cp:lastModifiedBy>
  <cp:revision>116</cp:revision>
  <dcterms:created xsi:type="dcterms:W3CDTF">2020-11-22T18:41:05Z</dcterms:created>
  <dcterms:modified xsi:type="dcterms:W3CDTF">2022-03-30T00:51:24Z</dcterms:modified>
</cp:coreProperties>
</file>

<file path=docProps/thumbnail.jpeg>
</file>